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2" r:id="rId13"/>
    <p:sldId id="273" r:id="rId14"/>
    <p:sldId id="274" r:id="rId15"/>
    <p:sldId id="275" r:id="rId16"/>
    <p:sldId id="276" r:id="rId17"/>
    <p:sldId id="277" r:id="rId18"/>
    <p:sldId id="266" r:id="rId19"/>
    <p:sldId id="267" r:id="rId20"/>
    <p:sldId id="268" r:id="rId21"/>
    <p:sldId id="269" r:id="rId22"/>
    <p:sldId id="270" r:id="rId23"/>
    <p:sldId id="271" r:id="rId24"/>
    <p:sldId id="279" r:id="rId25"/>
  </p:sldIdLst>
  <p:sldSz cx="12192000" cy="6858000"/>
  <p:notesSz cx="6858000" cy="9144000"/>
  <p:embeddedFontLst>
    <p:embeddedFont>
      <p:font typeface="Play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jDhEBYYwDDcEKbS452rzxvV5+3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9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0.47</c:v>
                </c:pt>
                <c:pt idx="1">
                  <c:v>0.28000000000000003</c:v>
                </c:pt>
                <c:pt idx="2">
                  <c:v>0.09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3-4566-B237-26A43D02B5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0.45</c:v>
                </c:pt>
                <c:pt idx="1">
                  <c:v>0.28000000000000003</c:v>
                </c:pt>
                <c:pt idx="2">
                  <c:v>0.11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23-4566-B237-26A43D02B5E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0.5</c:v>
                </c:pt>
                <c:pt idx="1">
                  <c:v>0.25</c:v>
                </c:pt>
                <c:pt idx="2">
                  <c:v>0.09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723-4566-B237-26A43D02B5E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0.51</c:v>
                </c:pt>
                <c:pt idx="1">
                  <c:v>0.23</c:v>
                </c:pt>
                <c:pt idx="2">
                  <c:v>0.1</c:v>
                </c:pt>
                <c:pt idx="3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723-4566-B237-26A43D02B5E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0.5</c:v>
                </c:pt>
                <c:pt idx="1">
                  <c:v>0.24</c:v>
                </c:pt>
                <c:pt idx="2">
                  <c:v>0.12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23-4566-B237-26A43D02B5E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Sheet1!$G$2:$G$5</c:f>
              <c:numCache>
                <c:formatCode>0%</c:formatCode>
                <c:ptCount val="4"/>
                <c:pt idx="0">
                  <c:v>0.54</c:v>
                </c:pt>
                <c:pt idx="1">
                  <c:v>0.22</c:v>
                </c:pt>
                <c:pt idx="2">
                  <c:v>0.1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723-4566-B237-26A43D02B5E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Sheet1!$H$2:$H$5</c:f>
              <c:numCache>
                <c:formatCode>0%</c:formatCode>
                <c:ptCount val="4"/>
                <c:pt idx="0">
                  <c:v>0.5</c:v>
                </c:pt>
                <c:pt idx="1">
                  <c:v>0.24</c:v>
                </c:pt>
                <c:pt idx="2">
                  <c:v>0.11</c:v>
                </c:pt>
                <c:pt idx="3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723-4566-B237-26A43D02B5E2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Sheet1!$I$2:$I$5</c:f>
              <c:numCache>
                <c:formatCode>0%</c:formatCode>
                <c:ptCount val="4"/>
                <c:pt idx="0">
                  <c:v>0.51</c:v>
                </c:pt>
                <c:pt idx="1">
                  <c:v>0.23</c:v>
                </c:pt>
                <c:pt idx="2">
                  <c:v>0.1</c:v>
                </c:pt>
                <c:pt idx="3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723-4566-B237-26A43D02B5E2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Sheet1!$J$2:$J$5</c:f>
              <c:numCache>
                <c:formatCode>0%</c:formatCode>
                <c:ptCount val="4"/>
                <c:pt idx="0">
                  <c:v>0.5</c:v>
                </c:pt>
                <c:pt idx="1">
                  <c:v>0.19</c:v>
                </c:pt>
                <c:pt idx="2">
                  <c:v>0.13</c:v>
                </c:pt>
                <c:pt idx="3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723-4566-B237-26A43D02B5E2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Sheet1!$K$2:$K$5</c:f>
              <c:numCache>
                <c:formatCode>0%</c:formatCode>
                <c:ptCount val="4"/>
                <c:pt idx="0">
                  <c:v>0.46</c:v>
                </c:pt>
                <c:pt idx="1">
                  <c:v>0.19</c:v>
                </c:pt>
                <c:pt idx="2">
                  <c:v>0.15</c:v>
                </c:pt>
                <c:pt idx="3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723-4566-B237-26A43D02B5E2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4"/>
                <c:pt idx="0">
                  <c:v>Winona</c:v>
                </c:pt>
                <c:pt idx="1">
                  <c:v>10-60 miles</c:v>
                </c:pt>
                <c:pt idx="2">
                  <c:v>Twin Cities</c:v>
                </c:pt>
                <c:pt idx="3">
                  <c:v>Other 60+ miles</c:v>
                </c:pt>
              </c:strCache>
            </c:strRef>
          </c:cat>
          <c:val>
            <c:numRef>
              <c:f>Sheet1!$L$2:$L$5</c:f>
              <c:numCache>
                <c:formatCode>0%</c:formatCode>
                <c:ptCount val="4"/>
                <c:pt idx="0">
                  <c:v>0.4</c:v>
                </c:pt>
                <c:pt idx="1">
                  <c:v>0.21</c:v>
                </c:pt>
                <c:pt idx="2">
                  <c:v>0.16</c:v>
                </c:pt>
                <c:pt idx="3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23-4566-B237-26A43D02B5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1041904"/>
        <c:axId val="1041041424"/>
        <c:axId val="0"/>
      </c:bar3DChart>
      <c:catAx>
        <c:axId val="104104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041424"/>
        <c:crosses val="autoZero"/>
        <c:auto val="1"/>
        <c:lblAlgn val="ctr"/>
        <c:lblOffset val="100"/>
        <c:noMultiLvlLbl val="0"/>
      </c:catAx>
      <c:valAx>
        <c:axId val="104104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04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Winona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Sheet1!$B$1:$L$1</c:f>
              <c:strCach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strCache>
            </c:strRef>
          </c:cat>
          <c:val>
            <c:numRef>
              <c:f>Sheet1!$B$2:$L$2</c:f>
              <c:numCache>
                <c:formatCode>0%</c:formatCode>
                <c:ptCount val="11"/>
                <c:pt idx="0">
                  <c:v>0.47</c:v>
                </c:pt>
                <c:pt idx="1">
                  <c:v>0.45</c:v>
                </c:pt>
                <c:pt idx="2">
                  <c:v>0.5</c:v>
                </c:pt>
                <c:pt idx="3">
                  <c:v>0.51</c:v>
                </c:pt>
                <c:pt idx="4">
                  <c:v>0.5</c:v>
                </c:pt>
                <c:pt idx="5">
                  <c:v>0.54</c:v>
                </c:pt>
                <c:pt idx="6">
                  <c:v>0.5</c:v>
                </c:pt>
                <c:pt idx="7">
                  <c:v>0.51</c:v>
                </c:pt>
                <c:pt idx="8">
                  <c:v>0.5</c:v>
                </c:pt>
                <c:pt idx="9">
                  <c:v>0.46</c:v>
                </c:pt>
                <c:pt idx="10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0B-4BC0-93A8-F5040BFDB20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10-60 miles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Sheet1!$B$1:$L$1</c:f>
              <c:strCach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strCache>
            </c:strRef>
          </c:cat>
          <c:val>
            <c:numRef>
              <c:f>Sheet1!$B$3:$L$3</c:f>
              <c:numCache>
                <c:formatCode>0%</c:formatCode>
                <c:ptCount val="11"/>
                <c:pt idx="0">
                  <c:v>0.28000000000000003</c:v>
                </c:pt>
                <c:pt idx="1">
                  <c:v>0.28000000000000003</c:v>
                </c:pt>
                <c:pt idx="2">
                  <c:v>0.25</c:v>
                </c:pt>
                <c:pt idx="3">
                  <c:v>0.23</c:v>
                </c:pt>
                <c:pt idx="4">
                  <c:v>0.24</c:v>
                </c:pt>
                <c:pt idx="5">
                  <c:v>0.22</c:v>
                </c:pt>
                <c:pt idx="6">
                  <c:v>0.24</c:v>
                </c:pt>
                <c:pt idx="7">
                  <c:v>0.23</c:v>
                </c:pt>
                <c:pt idx="8">
                  <c:v>0.19</c:v>
                </c:pt>
                <c:pt idx="9">
                  <c:v>0.19</c:v>
                </c:pt>
                <c:pt idx="1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0B-4BC0-93A8-F5040BFDB20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Twin Cities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Sheet1!$B$1:$L$1</c:f>
              <c:strCach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strCache>
            </c:strRef>
          </c:cat>
          <c:val>
            <c:numRef>
              <c:f>Sheet1!$B$4:$L$4</c:f>
              <c:numCache>
                <c:formatCode>0%</c:formatCode>
                <c:ptCount val="11"/>
                <c:pt idx="0">
                  <c:v>0.09</c:v>
                </c:pt>
                <c:pt idx="1">
                  <c:v>0.11</c:v>
                </c:pt>
                <c:pt idx="2">
                  <c:v>0.09</c:v>
                </c:pt>
                <c:pt idx="3">
                  <c:v>0.1</c:v>
                </c:pt>
                <c:pt idx="4">
                  <c:v>0.12</c:v>
                </c:pt>
                <c:pt idx="5">
                  <c:v>0.1</c:v>
                </c:pt>
                <c:pt idx="6">
                  <c:v>0.11</c:v>
                </c:pt>
                <c:pt idx="7">
                  <c:v>0.1</c:v>
                </c:pt>
                <c:pt idx="8">
                  <c:v>0.13</c:v>
                </c:pt>
                <c:pt idx="9">
                  <c:v>0.15</c:v>
                </c:pt>
                <c:pt idx="10">
                  <c:v>0.16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0B-4BC0-93A8-F5040BFDB20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 60+ miles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Sheet1!$B$1:$L$1</c:f>
              <c:strCache>
                <c:ptCount val="11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strCache>
            </c:strRef>
          </c:cat>
          <c:val>
            <c:numRef>
              <c:f>Sheet1!$B$5:$L$5</c:f>
              <c:numCache>
                <c:formatCode>0%</c:formatCode>
                <c:ptCount val="11"/>
                <c:pt idx="0">
                  <c:v>0.16</c:v>
                </c:pt>
                <c:pt idx="1">
                  <c:v>0.15</c:v>
                </c:pt>
                <c:pt idx="2">
                  <c:v>0.16</c:v>
                </c:pt>
                <c:pt idx="3">
                  <c:v>0.17</c:v>
                </c:pt>
                <c:pt idx="4">
                  <c:v>0.14000000000000001</c:v>
                </c:pt>
                <c:pt idx="5">
                  <c:v>0.15</c:v>
                </c:pt>
                <c:pt idx="6">
                  <c:v>0.15</c:v>
                </c:pt>
                <c:pt idx="7">
                  <c:v>0.16</c:v>
                </c:pt>
                <c:pt idx="8">
                  <c:v>0.18</c:v>
                </c:pt>
                <c:pt idx="9">
                  <c:v>0.2</c:v>
                </c:pt>
                <c:pt idx="10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C0B-4BC0-93A8-F5040BFDB2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41041904"/>
        <c:axId val="1041041424"/>
        <c:axId val="0"/>
      </c:bar3DChart>
      <c:catAx>
        <c:axId val="1041041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041424"/>
        <c:crosses val="autoZero"/>
        <c:auto val="1"/>
        <c:lblAlgn val="ctr"/>
        <c:lblOffset val="100"/>
        <c:noMultiLvlLbl val="0"/>
      </c:catAx>
      <c:valAx>
        <c:axId val="104104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1041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817e30aa0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817e30aa0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8561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17e30aa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2817e30aa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17e30aa0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2817e30aa0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17e30aa0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g2817e30aa0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BBB00-41E9-9FD9-AAC1-D5C95D598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635145-EE66-919F-DC43-CD9F5451BD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F5E78-6FCB-7B80-F1D1-6CD86928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EB7F7-0E24-2652-97F5-FA8141E18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DC168-CF39-0311-6BEB-23B4F791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06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A238A-B11B-83EE-97AA-13ACE8F36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6444-C820-5AF8-52B7-F1F60E808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D82F3-7DCD-8659-3547-128185642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8719EE-773D-8C4C-43DC-6F9CEAAFB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0F56D-C1E4-F9A5-EF05-C755969C0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44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674F-0832-6D61-5379-8A985500F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6AEA50-8FF1-251F-86A1-0BBD5A180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6F0BE-AD39-50E4-33FC-4AF615DF3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B60DA-6C1B-0A7C-F3F8-4367189E1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F33BA-A427-4017-1BDD-EF46B5FA3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06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89020-01DB-4848-E2FE-C600A062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B028E-B2B0-9E89-6610-7D6B14DAAA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67357-B768-0A47-C2F7-621434D0F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FE779-461B-E58E-D207-1194DAA1D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F424F-7C2E-25AB-66A5-128CC6516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7B8D39-0A32-B39D-AA38-20BC2E70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8B25B-3B03-29A5-F577-6DD34F70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47C3F-D39A-5799-683B-FAAE267656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7422E-A88C-16D9-2952-75DBE2929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97C53-AD2C-C9D9-3004-499466664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A1DC4-EE40-F0B5-A0B6-46391C0FF2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15A5C1-AA61-7530-1959-533BD6067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59567D-F0D9-8DB3-B813-ED400E849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FE970-53CF-9910-4B11-95CBC37DB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25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BC6D-1C1E-2E27-1F1F-45D5D4AD8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6ACAA-B93E-7D55-5A93-F6D0FD1C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A6EC1B-5826-E32E-B9A9-69619D7D3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4D894-4DDA-1B16-5534-C1BFB84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72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F7A68-A1C8-D0E7-1086-181F6D434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2B6B8-19AD-9609-56B5-EF12A76E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E1C802-ECAE-1B05-AC01-B598EECF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15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5BF-1C2E-FC60-6B03-2E1641601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53B3B-144C-D958-DF48-C16E80BFF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22064-4E37-FC66-A3F1-3C7B8CA419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CBD76-965D-C492-754C-5A85BA3EA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56A3A9-E7CB-626C-9E38-8F64E172A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2C2F53-AF7A-5CBB-E465-97196D08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C61EE-AEFE-1B5A-9BB6-0D7F4B155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BFE51B-C7F6-9AAA-5549-CB526A8C4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980A1-ACA3-965F-F134-D3B244937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F862B-545A-5624-B413-5D75547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727C0-4AAE-0B00-DE5F-B493A256F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2160C-2AF9-DBF4-D482-465AA47E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8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38CF2-DEBF-3256-23C0-76B1572AA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BAAFB-0533-728A-FFAA-D8AC7866C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57BA1-7F33-412D-3EFC-8E76843A6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AA663-8ADD-F1B3-22DE-98092A8BA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E7544D-F1F3-552B-D863-C21E391BD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52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8D0C48-C68D-E277-8BAC-8B89C18AB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8E0DC7-ACE2-6AF8-7239-B8413DB09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E3FFE-4623-9EFC-733B-4A0F2772F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ECD60-E9FB-4DBA-EEA5-F0C29234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11ABB-6974-A6C0-6895-4241CEFE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4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9E9E9"/>
              </a:buClr>
              <a:buSzPts val="2400"/>
              <a:buNone/>
              <a:defRPr sz="2400">
                <a:solidFill>
                  <a:srgbClr val="E9E9E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2000"/>
              <a:buNone/>
              <a:defRPr sz="2000">
                <a:solidFill>
                  <a:srgbClr val="E9E9E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1800"/>
              <a:buNone/>
              <a:defRPr sz="1800">
                <a:solidFill>
                  <a:srgbClr val="E9E9E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1600"/>
              <a:buNone/>
              <a:defRPr sz="1600">
                <a:solidFill>
                  <a:srgbClr val="E9E9E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1600"/>
              <a:buNone/>
              <a:defRPr sz="1600">
                <a:solidFill>
                  <a:srgbClr val="E9E9E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1600"/>
              <a:buNone/>
              <a:defRPr sz="1600">
                <a:solidFill>
                  <a:srgbClr val="E9E9E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1600"/>
              <a:buNone/>
              <a:defRPr sz="1600">
                <a:solidFill>
                  <a:srgbClr val="E9E9E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1600"/>
              <a:buNone/>
              <a:defRPr sz="1600">
                <a:solidFill>
                  <a:srgbClr val="E9E9E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9E9E9"/>
              </a:buClr>
              <a:buSzPts val="1600"/>
              <a:buNone/>
              <a:defRPr sz="1600">
                <a:solidFill>
                  <a:srgbClr val="E9E9E9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Play"/>
              <a:buNone/>
              <a:defRPr sz="44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E9E9E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2151DE-A222-317A-D5A0-1DE2F27F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D5183-8903-B8E8-8D7E-E6336C0FE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DDC92-E3F1-8970-0803-5684F24E07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D87AAF-D969-4224-A266-F1217E28B3D7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2C40D-3649-62CE-C6BC-4386AE4FD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221A3-A7EA-D750-73A6-A1310D8B8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6F5B46-E915-4299-9E0B-58965C4A8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2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egan@visitgrandrapids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hyperlink" Target="mailto:mc.northstarmarketing@gmail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road with trees and water&#10;&#10;Description automatically generated with medium confidence"/>
          <p:cNvPicPr preferRelativeResize="0"/>
          <p:nvPr/>
        </p:nvPicPr>
        <p:blipFill rotWithShape="1">
          <a:blip r:embed="rId3">
            <a:alphaModFix amt="40000"/>
          </a:blip>
          <a:srcRect l="13918" r="5682" b="1"/>
          <a:stretch/>
        </p:blipFill>
        <p:spPr>
          <a:xfrm>
            <a:off x="5177465" y="-8097"/>
            <a:ext cx="701453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6557" y="2709950"/>
            <a:ext cx="4864350" cy="199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Play"/>
              <a:buNone/>
            </a:pPr>
            <a:r>
              <a:rPr lang="en-US" sz="4300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Community Events That Draw Regional Tourism</a:t>
            </a:r>
            <a:endParaRPr dirty="0"/>
          </a:p>
        </p:txBody>
      </p:sp>
      <p:sp>
        <p:nvSpPr>
          <p:cNvPr id="86" name="Google Shape;86;p1"/>
          <p:cNvSpPr txBox="1">
            <a:spLocks noGrp="1"/>
          </p:cNvSpPr>
          <p:nvPr>
            <p:ph type="subTitle" idx="1"/>
          </p:nvPr>
        </p:nvSpPr>
        <p:spPr>
          <a:xfrm>
            <a:off x="6946" y="4821589"/>
            <a:ext cx="5013960" cy="199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Megan Christianson - Visit Grand Rapids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Kate Carlson - Visit Winona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Aaron Young - Great River Shakespeare 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</a:pPr>
            <a:r>
              <a:rPr lang="en-US" sz="2000" dirty="0">
                <a:solidFill>
                  <a:srgbClr val="FFFFFF"/>
                </a:solidFill>
              </a:rPr>
              <a:t>  Festival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</a:rPr>
              <a:t> Katie Nyberg - Great River Passage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</a:pPr>
            <a:r>
              <a:rPr lang="en-US" sz="2000" dirty="0">
                <a:solidFill>
                  <a:srgbClr val="FFFFFF"/>
                </a:solidFill>
              </a:rPr>
              <a:t>  Conservancy, St Paul</a:t>
            </a:r>
            <a:endParaRPr sz="2000" dirty="0">
              <a:solidFill>
                <a:srgbClr val="FFFFFF"/>
              </a:solidFill>
            </a:endParaRPr>
          </a:p>
        </p:txBody>
      </p:sp>
      <p:pic>
        <p:nvPicPr>
          <p:cNvPr id="87" name="Google Shape;87;p1" descr="A green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8975" y="186387"/>
            <a:ext cx="2072717" cy="236831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-1" y="2709949"/>
            <a:ext cx="50209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MRPC ANNUAL MEETING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17e30aa06_0_4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2817e30aa06_0_44"/>
          <p:cNvSpPr/>
          <p:nvPr/>
        </p:nvSpPr>
        <p:spPr>
          <a:xfrm rot="-5400000" flipH="1">
            <a:off x="2666550" y="-2666121"/>
            <a:ext cx="6858000" cy="12191100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14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2817e30aa06_0_44"/>
          <p:cNvSpPr/>
          <p:nvPr/>
        </p:nvSpPr>
        <p:spPr>
          <a:xfrm rot="10800000" flipH="1">
            <a:off x="-2311" y="-128"/>
            <a:ext cx="9070800" cy="6857700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12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2817e30aa06_0_44"/>
          <p:cNvSpPr/>
          <p:nvPr/>
        </p:nvSpPr>
        <p:spPr>
          <a:xfrm rot="-5400000" flipH="1">
            <a:off x="3649500" y="-1685849"/>
            <a:ext cx="4894500" cy="12193500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11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817e30aa06_0_44"/>
          <p:cNvSpPr txBox="1"/>
          <p:nvPr/>
        </p:nvSpPr>
        <p:spPr>
          <a:xfrm>
            <a:off x="7318675" y="4047925"/>
            <a:ext cx="4675500" cy="26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i="1">
                <a:solidFill>
                  <a:schemeClr val="lt1"/>
                </a:solidFill>
              </a:rPr>
              <a:t>Questions?</a:t>
            </a:r>
            <a:endParaRPr sz="1600" i="1"/>
          </a:p>
          <a:p>
            <a:pPr marL="0" marR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1456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156" b="1">
                <a:solidFill>
                  <a:schemeClr val="lt1"/>
                </a:solidFill>
              </a:rPr>
              <a:t>Kate Carlson</a:t>
            </a:r>
            <a:endParaRPr sz="2156" b="1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956">
                <a:solidFill>
                  <a:schemeClr val="lt1"/>
                </a:solidFill>
              </a:rPr>
              <a:t>Visit Winona Partnership Director</a:t>
            </a:r>
            <a:endParaRPr sz="1956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956">
                <a:solidFill>
                  <a:schemeClr val="lt1"/>
                </a:solidFill>
              </a:rPr>
              <a:t>507-452-0735</a:t>
            </a:r>
            <a:endParaRPr sz="1956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956">
                <a:solidFill>
                  <a:schemeClr val="lt1"/>
                </a:solidFill>
              </a:rPr>
              <a:t>kcarlson@visitwinona.com</a:t>
            </a:r>
            <a:endParaRPr sz="1956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956">
                <a:solidFill>
                  <a:schemeClr val="lt1"/>
                </a:solidFill>
              </a:rPr>
              <a:t>VisitWinona.com</a:t>
            </a:r>
            <a:endParaRPr sz="1956">
              <a:solidFill>
                <a:schemeClr val="lt1"/>
              </a:solidFill>
            </a:endParaRPr>
          </a:p>
        </p:txBody>
      </p:sp>
      <p:pic>
        <p:nvPicPr>
          <p:cNvPr id="187" name="Google Shape;187;g2817e30aa06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250" y="204925"/>
            <a:ext cx="9176850" cy="403782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8" name="Google Shape;188;g2817e30aa06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5475" y="3119650"/>
            <a:ext cx="5315250" cy="355057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42BC7E5-76DB-4826-8C07-4A49B6353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bg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18992" y="-34538"/>
            <a:ext cx="6655405" cy="633547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B06059C-C357-4011-82B9-9C0106301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5194" y="-23905"/>
            <a:ext cx="6705251" cy="63185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6886" y="-23905"/>
            <a:ext cx="6705251" cy="6215019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F3A05A-4B94-A5BB-74F6-311E75D5F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2409" y="895483"/>
            <a:ext cx="5786232" cy="3011190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Great River Shakespeare Festival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5369A-17DE-45D4-7178-D058D1DD3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66270" y="4142096"/>
            <a:ext cx="5338511" cy="105514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A return to live indoor activity</a:t>
            </a: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218E095B-4870-4AD5-9C41-C16D59523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34716" y="188494"/>
            <a:ext cx="1048371" cy="1048371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583101" y="3578317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8CB2F0-2F5A-4EBD-B214-E0309C31F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4525" y="4910353"/>
            <a:ext cx="468090" cy="468090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FD3887D-244B-4EC4-9208-E304984C5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7224C31-855E-4593-8A58-5B2B0CC4F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22467" y="4200769"/>
            <a:ext cx="2769534" cy="2657232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8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859D99-C3C5-760D-92B8-1CE0750C5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Cultural engagement by category</a:t>
            </a: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83E952-36CD-7EB6-E404-144C27D357E6}"/>
              </a:ext>
            </a:extLst>
          </p:cNvPr>
          <p:cNvSpPr txBox="1"/>
          <p:nvPr/>
        </p:nvSpPr>
        <p:spPr>
          <a:xfrm>
            <a:off x="897769" y="1909192"/>
            <a:ext cx="4586513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Data from end of 2023 not included but GRSF engagement grew 14% that year.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Activities where audiences control their own mobility have the highest return rate.</a:t>
            </a:r>
          </a:p>
        </p:txBody>
      </p: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16FB2F-2B94-9D18-1C09-EAB591D190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453" y="1226130"/>
            <a:ext cx="5666547" cy="440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90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F3BF-D948-26F8-2062-EFF45E48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GRSF Audience Demographics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6135E07-0D0C-600C-BB34-D026D6C475C9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38200" y="1825625"/>
          <a:ext cx="515112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0C2EF8C2-ED47-BB82-7745-AD8BCFE92117}"/>
              </a:ext>
            </a:extLst>
          </p:cNvPr>
          <p:cNvGraphicFramePr>
            <a:graphicFrameLocks/>
          </p:cNvGraphicFramePr>
          <p:nvPr/>
        </p:nvGraphicFramePr>
        <p:xfrm>
          <a:off x="5943600" y="1825625"/>
          <a:ext cx="515112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629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0550D-844A-D5E3-71C6-DA26ED84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tourism activity</a:t>
            </a:r>
          </a:p>
        </p:txBody>
      </p:sp>
      <p:pic>
        <p:nvPicPr>
          <p:cNvPr id="2050" name="Picture 2" descr="Forms response chart. Question title: Did you eat at a restaurant on the day you attended the Festival?. Number of responses: 428 responses.">
            <a:extLst>
              <a:ext uri="{FF2B5EF4-FFF2-40B4-BE49-F238E27FC236}">
                <a16:creationId xmlns:a16="http://schemas.microsoft.com/office/drawing/2014/main" id="{EF59625C-D0DC-B748-F1AF-E9C1E806A24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08" y="1966293"/>
            <a:ext cx="10600383" cy="44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50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Rectangle 51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0550D-844A-D5E3-71C6-DA26ED84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tourism activity</a:t>
            </a:r>
          </a:p>
        </p:txBody>
      </p:sp>
      <p:pic>
        <p:nvPicPr>
          <p:cNvPr id="5124" name="Picture 4" descr="Forms response chart. Question title: Did you stay overnight at a hotel as a result of attending the Festival?. Number of responses: 429 responses.">
            <a:extLst>
              <a:ext uri="{FF2B5EF4-FFF2-40B4-BE49-F238E27FC236}">
                <a16:creationId xmlns:a16="http://schemas.microsoft.com/office/drawing/2014/main" id="{B4754B7C-2219-A185-31A5-BBE83CCBEA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08" y="1966293"/>
            <a:ext cx="10600383" cy="44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858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0550D-844A-D5E3-71C6-DA26ED840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3" y="248038"/>
            <a:ext cx="7063721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Other tourism activity</a:t>
            </a:r>
          </a:p>
        </p:txBody>
      </p:sp>
      <p:pic>
        <p:nvPicPr>
          <p:cNvPr id="4098" name="Picture 2" descr="Forms response chart. Question title: Did you make purchases from area businesses in connection with your attendance at the Festival?. Number of responses: 429 responses.">
            <a:extLst>
              <a:ext uri="{FF2B5EF4-FFF2-40B4-BE49-F238E27FC236}">
                <a16:creationId xmlns:a16="http://schemas.microsoft.com/office/drawing/2014/main" id="{DAC794BD-4B97-803F-F8C6-2A5A0825E4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808" y="1966293"/>
            <a:ext cx="10600383" cy="44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652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blue wall&#10;&#10;Description automatically generated">
            <a:extLst>
              <a:ext uri="{FF2B5EF4-FFF2-40B4-BE49-F238E27FC236}">
                <a16:creationId xmlns:a16="http://schemas.microsoft.com/office/drawing/2014/main" id="{B315F7C6-DC0E-9D36-A178-F1DBACF940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38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89096-41A6-5970-2A0A-4D4E199E4C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75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1C3B82-003B-E965-D31E-5F57D18B6D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13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body" idx="1"/>
          </p:nvPr>
        </p:nvSpPr>
        <p:spPr>
          <a:xfrm>
            <a:off x="882626" y="2210550"/>
            <a:ext cx="6593378" cy="4215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❖"/>
            </a:pPr>
            <a:r>
              <a:rPr lang="en-US" b="0" i="0">
                <a:latin typeface="Arial"/>
                <a:ea typeface="Arial"/>
                <a:cs typeface="Arial"/>
                <a:sym typeface="Arial"/>
              </a:rPr>
              <a:t>Art and nature draws visitors to downtown Grand Rapids from all over in MN, ND, SD, WI, IA, IL (Zartico Data).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❖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Grand Rapids Arts created First Friday Art Walk where MacRostie Art Center and downtown businesses host each month (2011)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❖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Grand Rapids Art &amp; Culture Commission invested in downtown art and along the Mississippi River (2017-2021).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❖"/>
            </a:pPr>
            <a:r>
              <a:rPr lang="en-US" b="0" i="0">
                <a:latin typeface="Arial"/>
                <a:ea typeface="Arial"/>
                <a:cs typeface="Arial"/>
                <a:sym typeface="Arial"/>
              </a:rPr>
              <a:t>Fall Music Festival on the Mississippi River – Grand Rapids Riverfest (2021)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❖"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Visit Grand Rapids created Grand Rapids Historic Sites and Public Art Interactive ArcGIS map (2021)</a:t>
            </a:r>
            <a:endParaRPr b="0" i="0">
              <a:latin typeface="Arial"/>
              <a:ea typeface="Arial"/>
              <a:cs typeface="Arial"/>
              <a:sym typeface="Arial"/>
            </a:endParaRPr>
          </a:p>
          <a:p>
            <a:pPr marL="228600" lvl="0" indent="-1174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Char char="❖"/>
            </a:pPr>
            <a:r>
              <a:rPr lang="en-US" b="0" i="0">
                <a:latin typeface="Arial"/>
                <a:ea typeface="Arial"/>
                <a:cs typeface="Arial"/>
                <a:sym typeface="Arial"/>
              </a:rPr>
              <a:t>Additions: Mississippi Walking Bridge, Music Park, Story Book Walk, Itasca Co Historical Society –River Room Exhibit (2019-2023)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1174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Noto Sans Symbols"/>
              <a:buNone/>
            </a:pPr>
            <a:endParaRPr b="0" i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" descr="A person and person standing next to a mura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7088" y="365125"/>
            <a:ext cx="3156648" cy="184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 descr="A person standing in a park with a flower be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1913" y="2440283"/>
            <a:ext cx="3721823" cy="220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 descr="A person and person sitting on benches on a de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27089" y="4858631"/>
            <a:ext cx="3156648" cy="163424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761892" y="1287837"/>
            <a:ext cx="659337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Combining Art and Outdoor Recreation</a:t>
            </a:r>
            <a:endParaRPr sz="27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p2" descr="A white text on a black backgroun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9544" y="308850"/>
            <a:ext cx="3955722" cy="91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8F7CB-E848-9C63-AB97-DEA3D7739F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5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AF5416-E3AF-C371-72CA-ACFACDA27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60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13C2B3-0048-B52E-24F6-3B800E52D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77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A road with trees and water&#10;&#10;Description automatically generated with medium confidence"/>
          <p:cNvPicPr preferRelativeResize="0"/>
          <p:nvPr/>
        </p:nvPicPr>
        <p:blipFill rotWithShape="1">
          <a:blip r:embed="rId3">
            <a:alphaModFix amt="40000"/>
          </a:blip>
          <a:srcRect l="13918" r="5682" b="1"/>
          <a:stretch/>
        </p:blipFill>
        <p:spPr>
          <a:xfrm>
            <a:off x="5177465" y="-8097"/>
            <a:ext cx="7014536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6557" y="2878282"/>
            <a:ext cx="4864350" cy="313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Play"/>
              <a:buNone/>
            </a:pPr>
            <a:r>
              <a:rPr lang="en-US" sz="4300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Thank you!</a:t>
            </a:r>
            <a:br>
              <a:rPr lang="en-US" sz="4300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4300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4300" b="1" dirty="0">
                <a:solidFill>
                  <a:srgbClr val="FFFFFF"/>
                </a:solidFill>
                <a:latin typeface="Play"/>
                <a:ea typeface="Play"/>
                <a:cs typeface="Play"/>
                <a:sym typeface="Play"/>
              </a:rPr>
              <a:t>Tell us about YOUR events…</a:t>
            </a:r>
            <a:endParaRPr dirty="0"/>
          </a:p>
        </p:txBody>
      </p:sp>
      <p:pic>
        <p:nvPicPr>
          <p:cNvPr id="87" name="Google Shape;87;p1" descr="A green and white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8975" y="186387"/>
            <a:ext cx="2072717" cy="236831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-1" y="2709949"/>
            <a:ext cx="502090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NATIONAL MRPC ANNUAL MEETING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9710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3" descr="Art gallery with pictures on the wal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7456" y="3415028"/>
            <a:ext cx="2905256" cy="193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7456" y="457200"/>
            <a:ext cx="2924245" cy="193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3" descr="A close-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52373" y="2116915"/>
            <a:ext cx="2540339" cy="1472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 descr="A building with a painting on the sid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68193" y="4785493"/>
            <a:ext cx="2424520" cy="161530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 txBox="1"/>
          <p:nvPr/>
        </p:nvSpPr>
        <p:spPr>
          <a:xfrm>
            <a:off x="980299" y="483969"/>
            <a:ext cx="5802856" cy="5862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Grand Rapids, MN “A-Ha Moments” on the combination of outdoor recreation and art is a winning formula for tourism and economic development? 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56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2890" marR="0" lvl="0" indent="-26289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56"/>
              <a:buFont typeface="Arial"/>
              <a:buChar char="•"/>
            </a:pPr>
            <a:r>
              <a:rPr lang="en-US" sz="16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Zartico Data shows Outdoor Recreation is #1 Reason People Come To Grand Rapids, MN, and #5 Point of Interest is Downtown Grand Rapids, MN.</a:t>
            </a:r>
            <a:endParaRPr/>
          </a:p>
          <a:p>
            <a:pPr marL="262890" marR="0" lvl="0" indent="-157734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56"/>
              <a:buFont typeface="Arial"/>
              <a:buNone/>
            </a:pPr>
            <a:endParaRPr sz="165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2890" marR="0" lvl="0" indent="-26289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56"/>
              <a:buFont typeface="Arial"/>
              <a:buChar char="•"/>
            </a:pPr>
            <a:r>
              <a:rPr lang="en-US" sz="16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the Grand Rapids, MN area there are over 1 Million publicly accessible forest acres and within that is 2,000 miles of trails and 1,140 area lakes.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56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2890" marR="0" lvl="0" indent="-26289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656"/>
              <a:buFont typeface="Arial"/>
              <a:buChar char="•"/>
            </a:pPr>
            <a:r>
              <a:rPr lang="en-US" sz="16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Example of Successful Outdoor Nature &amp; Art Event: KAXE Northern Community Radio, City of Grand Rapids, The Reif Center, and Visit Grand Rapids collaborated in 2021 for the 1</a:t>
            </a:r>
            <a:r>
              <a:rPr lang="en-US" sz="1656" baseline="30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165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Annual Grand Rapids Riverfest featuring Trampled By Turtles. Sold 1,200 tickets. In 2023 featured WILCO and sold 3800 tickets. 2024 featuring Spoon and Shakey Graves.</a:t>
            </a:r>
            <a:endParaRPr sz="18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 descr="A person holding a light up circle in front of a crow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06886" y="447399"/>
            <a:ext cx="3828072" cy="2547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 descr="A large crowd of people outsid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042" y="2489199"/>
            <a:ext cx="5138958" cy="35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 descr="A purple background with text and animal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7042" y="390524"/>
            <a:ext cx="5138958" cy="189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71846" y="4581107"/>
            <a:ext cx="4165600" cy="1472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 descr="A logo with a bird and mountains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969866" y="2005895"/>
            <a:ext cx="1782062" cy="178206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7586328" y="3906972"/>
            <a:ext cx="4165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September 7, 2024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https://www.grandrapidsriverfest.com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5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5"/>
          <p:cNvSpPr txBox="1"/>
          <p:nvPr/>
        </p:nvSpPr>
        <p:spPr>
          <a:xfrm>
            <a:off x="980299" y="1022690"/>
            <a:ext cx="5802856" cy="4829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Grand Rapids, MN</a:t>
            </a:r>
            <a:r>
              <a:rPr lang="en-US" sz="2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journey of art events focused in the outdoors benefits </a:t>
            </a:r>
            <a:r>
              <a:rPr lang="en-US" sz="20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2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community &amp; increases economic impact…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Char char="•"/>
            </a:pPr>
            <a:r>
              <a:rPr lang="en-US" sz="16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Grand Rapids Arts started in 2008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Char char="•"/>
            </a:pPr>
            <a:r>
              <a:rPr lang="en-US" sz="166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KAXE Northern Community Radio started small outdoor concerts along the Mississippi River in July 2009</a:t>
            </a:r>
            <a:endParaRPr sz="166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Char char="•"/>
            </a:pPr>
            <a:r>
              <a:rPr lang="en-US" sz="166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First Friday Art Walk started in 2011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Char char="•"/>
            </a:pPr>
            <a:r>
              <a:rPr lang="en-US" sz="166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Grand Rapids Art &amp; Culture Commission invest in downtown art 2017-2023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Char char="•"/>
            </a:pPr>
            <a:r>
              <a:rPr lang="en-US" sz="166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Grand Rapids Friends of the Library create Storybook Walk (2021) and Music Park (2023)</a:t>
            </a:r>
            <a:endParaRPr/>
          </a:p>
          <a:p>
            <a:pPr marL="28575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None/>
            </a:pPr>
            <a:endParaRPr sz="16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8034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None/>
            </a:pPr>
            <a:endParaRPr sz="166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60"/>
              <a:buFont typeface="Arial"/>
              <a:buChar char="•"/>
            </a:pPr>
            <a:r>
              <a:rPr lang="en-US" sz="1660" b="1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Start with what you already have – Mississippi River, historic downtown with public art, and shoulder season needing more visitors – build from that…</a:t>
            </a:r>
            <a:endParaRPr/>
          </a:p>
          <a:p>
            <a:pPr marL="285750" marR="0" lvl="0" indent="-1841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sz="160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5" descr="A playground in a p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9227" b="12134"/>
          <a:stretch/>
        </p:blipFill>
        <p:spPr>
          <a:xfrm>
            <a:off x="8262896" y="328954"/>
            <a:ext cx="3571875" cy="326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 descr="A sign in a par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2896" y="4025234"/>
            <a:ext cx="3571875" cy="2678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 descr="A painting of a bird on a brick bui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7930" y="3059650"/>
            <a:ext cx="3023908" cy="1862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6"/>
          <p:cNvSpPr/>
          <p:nvPr/>
        </p:nvSpPr>
        <p:spPr>
          <a:xfrm rot="-54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6"/>
          <p:cNvSpPr/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6"/>
          <p:cNvSpPr/>
          <p:nvPr/>
        </p:nvSpPr>
        <p:spPr>
          <a:xfrm rot="-54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161999" y="1962794"/>
            <a:ext cx="4593955" cy="300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392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Megan Christianson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Executive Director, Visit Grand Rapids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lang="en-US" sz="20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megan@visitgrandrapids.com</a:t>
            </a:r>
            <a:r>
              <a:rPr lang="en-US" sz="2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Owner, North Star Marketing &amp; Services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Email: </a:t>
            </a:r>
            <a:r>
              <a:rPr lang="en-US" sz="1800" u="sng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mc.northstarmarketing@gmail.com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Cell: 218-259-0572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" name="Google Shape;143;p6" descr="A sign outside of a building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8266" y="772977"/>
            <a:ext cx="6854644" cy="5311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17e30aa06_0_0"/>
          <p:cNvSpPr txBox="1"/>
          <p:nvPr/>
        </p:nvSpPr>
        <p:spPr>
          <a:xfrm>
            <a:off x="811200" y="184250"/>
            <a:ext cx="7653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>
                <a:solidFill>
                  <a:schemeClr val="lt1"/>
                </a:solidFill>
              </a:rPr>
              <a:t>100 Mile Garage Sale on the Great River Road</a:t>
            </a:r>
            <a:endParaRPr sz="27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" name="Google Shape;149;g2817e30aa06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474" y="800525"/>
            <a:ext cx="8718450" cy="5823925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" name="Google Shape;150;g2817e30aa06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04024" y="165777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g2817e30aa06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5087" y="4334350"/>
            <a:ext cx="2661002" cy="147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17e30aa06_0_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g2817e30aa06_0_12"/>
          <p:cNvSpPr/>
          <p:nvPr/>
        </p:nvSpPr>
        <p:spPr>
          <a:xfrm rot="-5400000" flipH="1">
            <a:off x="2666550" y="-2666121"/>
            <a:ext cx="6858000" cy="12191100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14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g2817e30aa06_0_12"/>
          <p:cNvSpPr/>
          <p:nvPr/>
        </p:nvSpPr>
        <p:spPr>
          <a:xfrm rot="10800000" flipH="1">
            <a:off x="-2311" y="-128"/>
            <a:ext cx="9070800" cy="6857700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12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817e30aa06_0_12"/>
          <p:cNvSpPr/>
          <p:nvPr/>
        </p:nvSpPr>
        <p:spPr>
          <a:xfrm rot="-5400000" flipH="1">
            <a:off x="3649500" y="-1685849"/>
            <a:ext cx="4894500" cy="12193500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11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g2817e30aa06_0_12"/>
          <p:cNvSpPr txBox="1"/>
          <p:nvPr/>
        </p:nvSpPr>
        <p:spPr>
          <a:xfrm>
            <a:off x="980299" y="483969"/>
            <a:ext cx="5802900" cy="23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</a:rPr>
              <a:t>Mississippi Valley Partners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56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62890" marR="0" lvl="0" indent="-2692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56"/>
              <a:buFont typeface="Arial"/>
              <a:buChar char="•"/>
            </a:pPr>
            <a:r>
              <a:rPr lang="en-US" sz="1756">
                <a:solidFill>
                  <a:schemeClr val="lt1"/>
                </a:solidFill>
              </a:rPr>
              <a:t>Founded in 1992</a:t>
            </a:r>
            <a:endParaRPr sz="1756">
              <a:solidFill>
                <a:schemeClr val="lt1"/>
              </a:solidFill>
            </a:endParaRPr>
          </a:p>
          <a:p>
            <a:pPr marL="262890" marR="0" lvl="0" indent="-26924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56"/>
              <a:buChar char="•"/>
            </a:pPr>
            <a:r>
              <a:rPr lang="en-US" sz="1756">
                <a:solidFill>
                  <a:schemeClr val="lt1"/>
                </a:solidFill>
              </a:rPr>
              <a:t>Coalition of 12 rural towns along the Great River Road in Southeastern MN and Southwestern WI</a:t>
            </a:r>
            <a:endParaRPr sz="1756">
              <a:solidFill>
                <a:schemeClr val="lt1"/>
              </a:solidFill>
            </a:endParaRPr>
          </a:p>
          <a:p>
            <a:pPr marL="262890" marR="0" lvl="0" indent="-275590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56"/>
              <a:buChar char="•"/>
            </a:pPr>
            <a:r>
              <a:rPr lang="en-US" sz="1856" b="1">
                <a:solidFill>
                  <a:schemeClr val="lt1"/>
                </a:solidFill>
              </a:rPr>
              <a:t>Mission: Promote one destination that includes multiple small community experiences</a:t>
            </a:r>
            <a:endParaRPr sz="1856" b="1">
              <a:solidFill>
                <a:schemeClr val="lt1"/>
              </a:solidFill>
            </a:endParaRPr>
          </a:p>
        </p:txBody>
      </p:sp>
      <p:pic>
        <p:nvPicPr>
          <p:cNvPr id="161" name="Google Shape;161;g2817e30aa06_0_12"/>
          <p:cNvPicPr preferRelativeResize="0"/>
          <p:nvPr/>
        </p:nvPicPr>
        <p:blipFill rotWithShape="1">
          <a:blip r:embed="rId3">
            <a:alphaModFix/>
          </a:blip>
          <a:srcRect l="10318" r="4335" b="4333"/>
          <a:stretch/>
        </p:blipFill>
        <p:spPr>
          <a:xfrm>
            <a:off x="9068500" y="275900"/>
            <a:ext cx="2735926" cy="4089174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2" name="Google Shape;162;g2817e30aa06_0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125" y="3333450"/>
            <a:ext cx="4886775" cy="325785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g2817e30aa06_0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6225" y="2829075"/>
            <a:ext cx="2920950" cy="377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817e30aa06_0_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g2817e30aa06_0_28"/>
          <p:cNvSpPr/>
          <p:nvPr/>
        </p:nvSpPr>
        <p:spPr>
          <a:xfrm rot="-5400000" flipH="1">
            <a:off x="2666550" y="-2666121"/>
            <a:ext cx="6858000" cy="12191100"/>
          </a:xfrm>
          <a:prstGeom prst="rect">
            <a:avLst/>
          </a:prstGeom>
          <a:gradFill>
            <a:gsLst>
              <a:gs pos="0">
                <a:schemeClr val="accent1"/>
              </a:gs>
              <a:gs pos="8000">
                <a:schemeClr val="accent1"/>
              </a:gs>
              <a:gs pos="100000">
                <a:srgbClr val="0A3041"/>
              </a:gs>
            </a:gsLst>
            <a:lin ang="12000143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2817e30aa06_0_28"/>
          <p:cNvSpPr/>
          <p:nvPr/>
        </p:nvSpPr>
        <p:spPr>
          <a:xfrm rot="10800000" flipH="1">
            <a:off x="-2311" y="-128"/>
            <a:ext cx="9070800" cy="6857700"/>
          </a:xfrm>
          <a:prstGeom prst="rect">
            <a:avLst/>
          </a:prstGeom>
          <a:gradFill>
            <a:gsLst>
              <a:gs pos="0">
                <a:srgbClr val="000000">
                  <a:alpha val="51764"/>
                </a:srgbClr>
              </a:gs>
              <a:gs pos="8000">
                <a:srgbClr val="000000">
                  <a:alpha val="51764"/>
                </a:srgbClr>
              </a:gs>
              <a:gs pos="100000">
                <a:schemeClr val="accent1"/>
              </a:gs>
            </a:gsLst>
            <a:lin ang="480012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2817e30aa06_0_28"/>
          <p:cNvSpPr/>
          <p:nvPr/>
        </p:nvSpPr>
        <p:spPr>
          <a:xfrm rot="-5400000" flipH="1">
            <a:off x="3649500" y="-1685849"/>
            <a:ext cx="4894500" cy="12193500"/>
          </a:xfrm>
          <a:prstGeom prst="rect">
            <a:avLst/>
          </a:prstGeom>
          <a:gradFill>
            <a:gsLst>
              <a:gs pos="0">
                <a:srgbClr val="D86CCC">
                  <a:alpha val="0"/>
                </a:srgbClr>
              </a:gs>
              <a:gs pos="100000">
                <a:srgbClr val="000000">
                  <a:alpha val="45882"/>
                </a:srgbClr>
              </a:gs>
            </a:gsLst>
            <a:lin ang="1200117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2817e30aa06_0_28"/>
          <p:cNvSpPr txBox="1"/>
          <p:nvPr/>
        </p:nvSpPr>
        <p:spPr>
          <a:xfrm>
            <a:off x="980299" y="483969"/>
            <a:ext cx="5802900" cy="2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</a:rPr>
              <a:t>100 Mile Garage Sale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656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645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56"/>
              <a:buChar char="•"/>
            </a:pPr>
            <a:r>
              <a:rPr lang="en-US" sz="1756">
                <a:solidFill>
                  <a:schemeClr val="lt1"/>
                </a:solidFill>
              </a:rPr>
              <a:t>Began as an MVP member-only event</a:t>
            </a:r>
            <a:endParaRPr sz="1756">
              <a:solidFill>
                <a:schemeClr val="lt1"/>
              </a:solidFill>
            </a:endParaRPr>
          </a:p>
          <a:p>
            <a:pPr marL="914400" lvl="1" indent="-34010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56"/>
              <a:buChar char="○"/>
            </a:pPr>
            <a:r>
              <a:rPr lang="en-US" sz="1756">
                <a:solidFill>
                  <a:schemeClr val="lt1"/>
                </a:solidFill>
              </a:rPr>
              <a:t>“85 Mile Garage Sale”</a:t>
            </a:r>
            <a:endParaRPr sz="1756">
              <a:solidFill>
                <a:schemeClr val="lt1"/>
              </a:solidFill>
            </a:endParaRPr>
          </a:p>
          <a:p>
            <a:pPr marL="457200" lvl="0" indent="-34010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56"/>
              <a:buChar char="•"/>
            </a:pPr>
            <a:r>
              <a:rPr lang="en-US" sz="1756">
                <a:solidFill>
                  <a:schemeClr val="lt1"/>
                </a:solidFill>
              </a:rPr>
              <a:t>Winona joined in 2004</a:t>
            </a:r>
            <a:endParaRPr sz="1756">
              <a:solidFill>
                <a:schemeClr val="lt1"/>
              </a:solidFill>
            </a:endParaRPr>
          </a:p>
          <a:p>
            <a:pPr marL="457200" lvl="0" indent="-34010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56"/>
              <a:buChar char="•"/>
            </a:pPr>
            <a:r>
              <a:rPr lang="en-US" sz="1756">
                <a:solidFill>
                  <a:schemeClr val="lt1"/>
                </a:solidFill>
              </a:rPr>
              <a:t>Promote through newspapers, e-newsletters, local media, printed flyers</a:t>
            </a:r>
            <a:endParaRPr sz="1756">
              <a:solidFill>
                <a:schemeClr val="lt1"/>
              </a:solidFill>
            </a:endParaRPr>
          </a:p>
          <a:p>
            <a:pPr marL="914400" lvl="1" indent="-340106" algn="l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756"/>
              <a:buChar char="○"/>
            </a:pPr>
            <a:r>
              <a:rPr lang="en-US" sz="1756">
                <a:solidFill>
                  <a:schemeClr val="lt1"/>
                </a:solidFill>
              </a:rPr>
              <a:t>Then came social media, websites, apps</a:t>
            </a:r>
            <a:endParaRPr sz="1756">
              <a:solidFill>
                <a:schemeClr val="lt1"/>
              </a:solidFill>
            </a:endParaRPr>
          </a:p>
        </p:txBody>
      </p:sp>
      <p:pic>
        <p:nvPicPr>
          <p:cNvPr id="173" name="Google Shape;173;g2817e30aa06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125" y="3832975"/>
            <a:ext cx="4604100" cy="25783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4" name="Google Shape;174;g2817e30aa06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0625" y="4696775"/>
            <a:ext cx="1599693" cy="1714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5" name="Google Shape;175;g2817e30aa06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3925" y="4696775"/>
            <a:ext cx="2667000" cy="1714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g2817e30aa06_0_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08622" y="184772"/>
            <a:ext cx="4969075" cy="439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2817e30aa06_0_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50030" y="4696775"/>
            <a:ext cx="1648021" cy="17145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637</Words>
  <Application>Microsoft Office PowerPoint</Application>
  <PresentationFormat>Widescreen</PresentationFormat>
  <Paragraphs>79</Paragraphs>
  <Slides>23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Aptos Display</vt:lpstr>
      <vt:lpstr>Noto Sans Symbols</vt:lpstr>
      <vt:lpstr>Play</vt:lpstr>
      <vt:lpstr>Aptos</vt:lpstr>
      <vt:lpstr>Office Theme</vt:lpstr>
      <vt:lpstr>1_Office Theme</vt:lpstr>
      <vt:lpstr>Community Events That Draw Regional Tourism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River Shakespeare Festival</vt:lpstr>
      <vt:lpstr>Cultural engagement by category</vt:lpstr>
      <vt:lpstr>GRSF Audience Demographics</vt:lpstr>
      <vt:lpstr>Other tourism activity</vt:lpstr>
      <vt:lpstr>Other tourism activity</vt:lpstr>
      <vt:lpstr>Other tourism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 Tell us about YOUR events…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Megan Christianson</dc:creator>
  <cp:lastModifiedBy>Chris Miller</cp:lastModifiedBy>
  <cp:revision>5</cp:revision>
  <dcterms:created xsi:type="dcterms:W3CDTF">2024-08-20T16:53:15Z</dcterms:created>
  <dcterms:modified xsi:type="dcterms:W3CDTF">2024-09-12T16:46:32Z</dcterms:modified>
</cp:coreProperties>
</file>