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432">
          <p15:clr>
            <a:srgbClr val="9AA0A6"/>
          </p15:clr>
        </p15:guide>
        <p15:guide id="4" orient="horz" pos="42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432"/>
        <p:guide pos="42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defbc3c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defbc3c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66ef7fd5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66ef7fd5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957b9148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957b9148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66ef7fd5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66ef7fd5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66ef7fd5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66ef7fd5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b0dd120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b0dd120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6e3c25da9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6e3c25da9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2a08163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2a08163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436d132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436d132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d481655e8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d481655e8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716b0cf8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716b0cf8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d515ff1e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d515ff1e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66ef7fd5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66ef7fd5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22.png"/><Relationship Id="rId5" Type="http://schemas.openxmlformats.org/officeDocument/2006/relationships/image" Target="../media/image26.jpg"/><Relationship Id="rId6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20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Relationship Id="rId7" Type="http://schemas.openxmlformats.org/officeDocument/2006/relationships/image" Target="../media/image19.jpg"/><Relationship Id="rId8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29.jp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25.jpg"/><Relationship Id="rId5" Type="http://schemas.openxmlformats.org/officeDocument/2006/relationships/image" Target="../media/image30.png"/><Relationship Id="rId6" Type="http://schemas.openxmlformats.org/officeDocument/2006/relationships/image" Target="../media/image33.jpg"/><Relationship Id="rId7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5.jpg"/><Relationship Id="rId6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35.jpg"/><Relationship Id="rId5" Type="http://schemas.openxmlformats.org/officeDocument/2006/relationships/image" Target="../media/image4.png"/><Relationship Id="rId6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9.png"/><Relationship Id="rId7" Type="http://schemas.openxmlformats.org/officeDocument/2006/relationships/image" Target="../media/image16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85400" y="38867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Historic Fort Snelling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Many Voices, Many Stories, One Place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September 20, 2024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/>
        </p:nvSpPr>
        <p:spPr>
          <a:xfrm>
            <a:off x="585400" y="-2286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Expansion (1870-1898)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4151525" y="635300"/>
            <a:ext cx="4724700" cy="3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Proposed Takeaway Messages: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soldiers stationed here participated in military campaigns at home and abroad in the late 1800s.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African American soldiers anchored citizenship and military pride through military service  at posts such as Fort Snelling.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Third US Infantry “Old Guard” deployed to the Spanish American War from Fort Snelling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330" y="2370765"/>
            <a:ext cx="1589375" cy="214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635300"/>
            <a:ext cx="3542731" cy="21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2825" y="2771775"/>
            <a:ext cx="2146325" cy="21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/>
        </p:nvSpPr>
        <p:spPr>
          <a:xfrm>
            <a:off x="585400" y="-762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World War I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2551325" y="1702100"/>
            <a:ext cx="38835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Messages: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Army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rehabilitation hospital at Fort Snelling healed the minds and bodies of wounded World War I veterans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Efforts to commemorate veterans led to the creation of the Fort Snelling Veterans Chapel and Fort Snelling National Cemetery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25" y="533400"/>
            <a:ext cx="2310819" cy="16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400" y="2391900"/>
            <a:ext cx="1359625" cy="21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2875" y="686150"/>
            <a:ext cx="1238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6324" y="893097"/>
            <a:ext cx="2532026" cy="142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33200" y="2864825"/>
            <a:ext cx="2532024" cy="14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/>
        </p:nvSpPr>
        <p:spPr>
          <a:xfrm>
            <a:off x="585400" y="-762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World War II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4608725" y="787700"/>
            <a:ext cx="4078200" cy="3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Messages: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Fort Snelling was the gateway to military service for more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 300,000 Americans.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fort housed an extraordinary language school populated by Japanese American recruits.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all-Norwegian battalion organized to liberate Norway from Nazi occupation was also created here.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900" y="2972750"/>
            <a:ext cx="238124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900" y="1115725"/>
            <a:ext cx="2476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0" y="2209800"/>
            <a:ext cx="1333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000" y="578150"/>
            <a:ext cx="2026700" cy="1605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/>
        </p:nvSpPr>
        <p:spPr>
          <a:xfrm>
            <a:off x="585400" y="-1524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The Fort Today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4837325" y="711500"/>
            <a:ext cx="3667200" cy="3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Messages: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After World War II, Minnesotans rallied to preserve Fort Snelling as a core site of our shared history.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fort continues to support military activities.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site is important to the continued resilience of Dakota people.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501" y="3689325"/>
            <a:ext cx="2184625" cy="14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2860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5700" y="2836575"/>
            <a:ext cx="2184625" cy="14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1110" y="1388900"/>
            <a:ext cx="1374590" cy="19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228600" y="287400"/>
            <a:ext cx="5550900" cy="42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280600" y="1524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Many Voices, Many Stories, One Place: </a:t>
            </a:r>
            <a:endParaRPr b="1" sz="22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Fort Snelling and Bdóte Mni Sota</a:t>
            </a:r>
            <a:endParaRPr b="1" sz="22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100" y="870850"/>
            <a:ext cx="2625425" cy="18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475" y="1107000"/>
            <a:ext cx="3748574" cy="288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375" y="1993550"/>
            <a:ext cx="2104150" cy="254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-304800" y="820800"/>
            <a:ext cx="39186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Complete Visitor Center rehabilitation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Incorporate new scholarship; new perspectives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Expand the narrative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Orientation to the ~300-acre site</a:t>
            </a:r>
            <a:endParaRPr b="1"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280600" y="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Why a New Exhibit?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909650" y="3666400"/>
            <a:ext cx="487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Historic Fort Snelling’s Visitor Center opened in a revitalized 1905 cavalry barracks in 2022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73 History of Minneapolis and St Paul ideas | minneapolis, saint paul,  minnesota"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175" y="2177550"/>
            <a:ext cx="223837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introducing Historic Fort Snelling"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1275" y="1045525"/>
            <a:ext cx="3443626" cy="19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457200" y="820800"/>
            <a:ext cx="8328000" cy="42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Situated within the Dakota homeland of Bdóte Mni Sota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historically significant military post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important site of convergence and conflict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critical nexus of Minnesota history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○"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place to remember, reflect, and honor the past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Visitors learn Fort Snelling’s story through the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perspective of scores of individual men and women.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280600" y="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Historic Fort Snelling is . . .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585400" y="-1524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Exhibit Overview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2125" y="782225"/>
            <a:ext cx="6169252" cy="356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609600" y="516000"/>
            <a:ext cx="8262300" cy="4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Messages: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 place has many stories and many voices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Significance of water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Geographic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significance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the confluence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stories here shape our history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585400" y="-2286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This is </a:t>
            </a:r>
            <a:r>
              <a:rPr b="1" lang="en" sz="27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Bdóte/This is Fort Snelling</a:t>
            </a:r>
            <a:r>
              <a:rPr b="1" lang="en" sz="27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7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0750" y="1870425"/>
            <a:ext cx="3920850" cy="26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610575" y="715125"/>
            <a:ext cx="8529000" cy="3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Messages: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This is part of the ancient Dakota homeland of Bdóte Mni Sota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site of trade, culture, and diplomacy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Dakota Concepts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Confluence (Bdóte)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Center of the World (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Maḳá C̣okáya Kiƞ)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are all related (Mitákuye Owásiŋ)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Extended family (Tióśpaye)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737800" y="-762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Dakota Homeland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5676" y="3337800"/>
            <a:ext cx="2665424" cy="16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225" y="1417682"/>
            <a:ext cx="2665425" cy="169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6">
            <a:alphaModFix/>
          </a:blip>
          <a:srcRect b="19360" l="13934" r="8262" t="10870"/>
          <a:stretch/>
        </p:blipFill>
        <p:spPr>
          <a:xfrm>
            <a:off x="4746600" y="2737050"/>
            <a:ext cx="1757000" cy="196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6852650" y="3123875"/>
            <a:ext cx="2231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Scholar</a:t>
            </a:r>
            <a:r>
              <a:rPr lang="en" sz="1000">
                <a:solidFill>
                  <a:schemeClr val="dk2"/>
                </a:solidFill>
              </a:rPr>
              <a:t> Paul Durand’s 1982 map restores Dakota and Ojibwe names to Minnesota landmarks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6471650" y="3809675"/>
            <a:ext cx="2426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Mdewakanton Dakota leader Cetan Wakuwa Mani (Little Crow III) conferred with Lt. Zebulon Pike at </a:t>
            </a:r>
            <a:r>
              <a:rPr lang="en" sz="1000">
                <a:solidFill>
                  <a:schemeClr val="dk2"/>
                </a:solidFill>
              </a:rPr>
              <a:t>Bdóte </a:t>
            </a:r>
            <a:r>
              <a:rPr lang="en" sz="1000">
                <a:solidFill>
                  <a:schemeClr val="dk2"/>
                </a:solidFill>
              </a:rPr>
              <a:t>in 1805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0700" y="3753800"/>
            <a:ext cx="2118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The </a:t>
            </a:r>
            <a:r>
              <a:rPr lang="en" sz="1000">
                <a:solidFill>
                  <a:schemeClr val="dk2"/>
                </a:solidFill>
              </a:rPr>
              <a:t>village of Kaposia, located in today’s downtown St. Paul, was one of several Dakota </a:t>
            </a:r>
            <a:r>
              <a:rPr lang="en" sz="1000">
                <a:solidFill>
                  <a:schemeClr val="dk2"/>
                </a:solidFill>
              </a:rPr>
              <a:t>settlements</a:t>
            </a:r>
            <a:r>
              <a:rPr lang="en" sz="1000">
                <a:solidFill>
                  <a:schemeClr val="dk2"/>
                </a:solidFill>
              </a:rPr>
              <a:t> sited </a:t>
            </a:r>
            <a:r>
              <a:rPr lang="en" sz="1000">
                <a:solidFill>
                  <a:schemeClr val="dk2"/>
                </a:solidFill>
              </a:rPr>
              <a:t>near Bdóte.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/>
        </p:nvSpPr>
        <p:spPr>
          <a:xfrm>
            <a:off x="585400" y="-762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An Era of Transformation (1820s-1850s)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810000" y="2421000"/>
            <a:ext cx="5334000" cy="30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Messages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US Army built Fort Snelling on a strategic bluff to protect commerce and project American power.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This was a site of diplomacy between sovereign nations.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important turning point in the history of slavery in the United States began here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1200" y="733699"/>
            <a:ext cx="2393600" cy="17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5" y="744600"/>
            <a:ext cx="3213275" cy="24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989950" y="2526925"/>
            <a:ext cx="1325750" cy="22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/>
        </p:nvSpPr>
        <p:spPr>
          <a:xfrm>
            <a:off x="585400" y="228600"/>
            <a:ext cx="77724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Minnesota’s Two Civil Wars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1C232"/>
                </a:solidFill>
                <a:latin typeface="Montserrat"/>
                <a:ea typeface="Montserrat"/>
                <a:cs typeface="Montserrat"/>
                <a:sym typeface="Montserrat"/>
              </a:rPr>
              <a:t>(1860-1866)</a:t>
            </a:r>
            <a:endParaRPr b="1" sz="2800">
              <a:solidFill>
                <a:srgbClr val="F1C23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265325" y="940100"/>
            <a:ext cx="46725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Messages: 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Recruits deployed from Fort Snelling played a vital role in the national struggle of freedom and union.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devastating conflict between Native and non-Native Minnesotans wreaked immeasurable tragedy, great sacrifices, and created lingering trauma.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9125" y="2880900"/>
            <a:ext cx="2522725" cy="18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250" y="863900"/>
            <a:ext cx="268605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9390" y="2571750"/>
            <a:ext cx="115661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7925" y="502800"/>
            <a:ext cx="1276064" cy="172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3773" y="3593000"/>
            <a:ext cx="1544201" cy="135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