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6"/>
  </p:notesMasterIdLst>
  <p:handoutMasterIdLst>
    <p:handoutMasterId r:id="rId37"/>
  </p:handoutMasterIdLst>
  <p:sldIdLst>
    <p:sldId id="440" r:id="rId2"/>
    <p:sldId id="489" r:id="rId3"/>
    <p:sldId id="491" r:id="rId4"/>
    <p:sldId id="449" r:id="rId5"/>
    <p:sldId id="492" r:id="rId6"/>
    <p:sldId id="529" r:id="rId7"/>
    <p:sldId id="493" r:id="rId8"/>
    <p:sldId id="494" r:id="rId9"/>
    <p:sldId id="531" r:id="rId10"/>
    <p:sldId id="457" r:id="rId11"/>
    <p:sldId id="461" r:id="rId12"/>
    <p:sldId id="534" r:id="rId13"/>
    <p:sldId id="532" r:id="rId14"/>
    <p:sldId id="502" r:id="rId15"/>
    <p:sldId id="503" r:id="rId16"/>
    <p:sldId id="504" r:id="rId17"/>
    <p:sldId id="505" r:id="rId18"/>
    <p:sldId id="460" r:id="rId19"/>
    <p:sldId id="507" r:id="rId20"/>
    <p:sldId id="533" r:id="rId21"/>
    <p:sldId id="508" r:id="rId22"/>
    <p:sldId id="510" r:id="rId23"/>
    <p:sldId id="511" r:id="rId24"/>
    <p:sldId id="519" r:id="rId25"/>
    <p:sldId id="500" r:id="rId26"/>
    <p:sldId id="535" r:id="rId27"/>
    <p:sldId id="512" r:id="rId28"/>
    <p:sldId id="515" r:id="rId29"/>
    <p:sldId id="516" r:id="rId30"/>
    <p:sldId id="536" r:id="rId31"/>
    <p:sldId id="518" r:id="rId32"/>
    <p:sldId id="522" r:id="rId33"/>
    <p:sldId id="488" r:id="rId34"/>
    <p:sldId id="525" r:id="rId35"/>
  </p:sldIdLst>
  <p:sldSz cx="9144000" cy="6858000" type="screen4x3"/>
  <p:notesSz cx="7023100" cy="93091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669900"/>
    <a:srgbClr val="660066"/>
    <a:srgbClr val="CC0066"/>
    <a:srgbClr val="DDDDDD"/>
    <a:srgbClr val="FFFFCC"/>
    <a:srgbClr val="CCFF66"/>
    <a:srgbClr val="0000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326" autoAdjust="0"/>
  </p:normalViewPr>
  <p:slideViewPr>
    <p:cSldViewPr>
      <p:cViewPr varScale="1">
        <p:scale>
          <a:sx n="70" d="100"/>
          <a:sy n="70" d="100"/>
        </p:scale>
        <p:origin x="-12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defTabSz="913087">
              <a:defRPr sz="1200"/>
            </a:lvl1pPr>
          </a:lstStyle>
          <a:p>
            <a:endParaRPr lang="en-US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531" y="0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>
            <a:lvl1pPr algn="r" defTabSz="913087">
              <a:defRPr sz="1200"/>
            </a:lvl1pPr>
          </a:lstStyle>
          <a:p>
            <a:endParaRPr lang="en-US" alt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1738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5" rIns="91350" bIns="45675" numCol="1" anchor="b" anchorCtr="0" compatLnSpc="1">
            <a:prstTxWarp prst="textNoShape">
              <a:avLst/>
            </a:prstTxWarp>
          </a:bodyPr>
          <a:lstStyle>
            <a:lvl1pPr defTabSz="913087">
              <a:defRPr sz="1200"/>
            </a:lvl1pPr>
          </a:lstStyle>
          <a:p>
            <a:endParaRPr lang="en-US" alt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531" y="8841738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5" rIns="91350" bIns="45675" numCol="1" anchor="b" anchorCtr="0" compatLnSpc="1">
            <a:prstTxWarp prst="textNoShape">
              <a:avLst/>
            </a:prstTxWarp>
          </a:bodyPr>
          <a:lstStyle>
            <a:lvl1pPr algn="r" defTabSz="913087">
              <a:defRPr sz="1200"/>
            </a:lvl1pPr>
          </a:lstStyle>
          <a:p>
            <a:fld id="{C325857B-1637-4F01-8B28-458B57E3A2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655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7" tIns="45734" rIns="91467" bIns="4573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531" y="0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7" tIns="45734" rIns="91467" bIns="4573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21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57725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1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947" y="4422460"/>
            <a:ext cx="5617207" cy="418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7" tIns="45734" rIns="91467" bIns="457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1738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7" tIns="45734" rIns="91467" bIns="4573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531" y="8841738"/>
            <a:ext cx="3043980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7" tIns="45734" rIns="91467" bIns="4573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7EDB1E-0D8C-45D0-9208-8BC3C9F4D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22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4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11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8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7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65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5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6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51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41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49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7128351" y="6122610"/>
            <a:ext cx="1787049" cy="506789"/>
            <a:chOff x="7056456" y="6122610"/>
            <a:chExt cx="1787049" cy="506789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3900" y="6122610"/>
              <a:ext cx="819605" cy="506789"/>
            </a:xfrm>
            <a:prstGeom prst="rect">
              <a:avLst/>
            </a:prstGeom>
          </p:spPr>
        </p:pic>
        <p:sp>
          <p:nvSpPr>
            <p:cNvPr id="275464" name="Text Box 8"/>
            <p:cNvSpPr txBox="1">
              <a:spLocks noChangeArrowheads="1"/>
            </p:cNvSpPr>
            <p:nvPr userDrawn="1"/>
          </p:nvSpPr>
          <p:spPr bwMode="auto">
            <a:xfrm>
              <a:off x="7056456" y="6152104"/>
              <a:ext cx="1752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800000"/>
                  </a:solidFill>
                  <a:latin typeface="Book Antiqua" pitchFamily="18" charset="0"/>
                </a:rPr>
                <a:t>CRD</a:t>
              </a:r>
            </a:p>
          </p:txBody>
        </p:sp>
      </p:grpSp>
      <p:sp>
        <p:nvSpPr>
          <p:cNvPr id="275466" name="Rectangle 10"/>
          <p:cNvSpPr>
            <a:spLocks noChangeArrowheads="1"/>
          </p:cNvSpPr>
          <p:nvPr userDrawn="1"/>
        </p:nvSpPr>
        <p:spPr bwMode="auto">
          <a:xfrm>
            <a:off x="381000" y="0"/>
            <a:ext cx="1524000" cy="685800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001928"/>
            <a:ext cx="609600" cy="779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62" y="6001929"/>
            <a:ext cx="566737" cy="7524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609600"/>
            <a:ext cx="5810969" cy="518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10094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latin typeface="Book Antiqua" panose="02040602050305030304" pitchFamily="18" charset="0"/>
                <a:ea typeface="Kozuka Gothic Pro M" pitchFamily="34" charset="-128"/>
              </a:rPr>
              <a:t>Mississippi River Partnership Plan</a:t>
            </a:r>
          </a:p>
          <a:p>
            <a:r>
              <a:rPr lang="en-US" sz="3600" b="1" dirty="0" smtClean="0">
                <a:solidFill>
                  <a:srgbClr val="800000"/>
                </a:solidFill>
                <a:latin typeface="Book Antiqua" panose="02040602050305030304" pitchFamily="18" charset="0"/>
                <a:ea typeface="Kozuka Gothic Pro M" pitchFamily="34" charset="-128"/>
              </a:rPr>
              <a:t>     for the City of Brainerd</a:t>
            </a:r>
            <a:endParaRPr lang="en-US" sz="3600" b="1" dirty="0">
              <a:solidFill>
                <a:srgbClr val="800000"/>
              </a:solidFill>
              <a:latin typeface="Book Antiqua" panose="02040602050305030304" pitchFamily="18" charset="0"/>
              <a:ea typeface="Kozuka Gothic Pro M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81940" y="53591"/>
            <a:ext cx="460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Final Concept Design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Drawings</a:t>
            </a:r>
            <a:endParaRPr lang="en-US" sz="2800" b="1" dirty="0">
              <a:solidFill>
                <a:srgbClr val="800000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4259" y="1447251"/>
            <a:ext cx="4647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/>
              <a:t>Identified 3 Planning 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and Design Zones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 each with a unique 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character and 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community purpose</a:t>
            </a:r>
          </a:p>
          <a:p>
            <a:pPr algn="ctr">
              <a:spcAft>
                <a:spcPts val="600"/>
              </a:spcAft>
            </a:pPr>
            <a:endParaRPr lang="en-US" sz="2400" dirty="0" smtClean="0"/>
          </a:p>
          <a:p>
            <a:pPr>
              <a:spcAft>
                <a:spcPts val="600"/>
              </a:spcAft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63" y="263769"/>
            <a:ext cx="3475055" cy="1569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390" y="2271737"/>
            <a:ext cx="2211092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4738890"/>
            <a:ext cx="2527998" cy="19864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1832973"/>
            <a:ext cx="439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	Zone 1 - Hearts </a:t>
            </a:r>
            <a:r>
              <a:rPr lang="en-US" sz="1600" b="1" dirty="0">
                <a:solidFill>
                  <a:srgbClr val="FF0000"/>
                </a:solidFill>
              </a:rPr>
              <a:t>of the Community</a:t>
            </a:r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99246" y="2971800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Zone 2 - Cultural 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Community </a:t>
            </a:r>
            <a:r>
              <a:rPr lang="en-US" sz="1600" b="1" dirty="0">
                <a:solidFill>
                  <a:srgbClr val="660066"/>
                </a:solidFill>
              </a:rPr>
              <a:t>Common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2298" y="5151269"/>
            <a:ext cx="276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Zone 3 - Community </a:t>
            </a:r>
            <a:r>
              <a:rPr lang="en-US" sz="1600" b="1" dirty="0">
                <a:solidFill>
                  <a:srgbClr val="00B050"/>
                </a:solidFill>
              </a:rPr>
              <a:t>Wilds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70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038600"/>
            <a:ext cx="838200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Zone 1 – Hearts of the Community</a:t>
            </a:r>
          </a:p>
          <a:p>
            <a:pPr marL="640080" lvl="1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</a:t>
            </a:r>
            <a:r>
              <a:rPr lang="en-US" dirty="0" smtClean="0"/>
              <a:t>Zone extends from Washington to Laurel - connecting </a:t>
            </a:r>
            <a:r>
              <a:rPr lang="en-US" dirty="0"/>
              <a:t>Downtown with the </a:t>
            </a:r>
            <a:r>
              <a:rPr lang="en-US" dirty="0" smtClean="0"/>
              <a:t>Mississippi</a:t>
            </a:r>
          </a:p>
          <a:p>
            <a:pPr marL="1097280" lvl="2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commercial and civic heart joined to the historical, cultural, and recreational heart</a:t>
            </a:r>
            <a:endParaRPr lang="en-US" dirty="0"/>
          </a:p>
          <a:p>
            <a:pPr marL="640080" lvl="1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dirty="0" smtClean="0"/>
              <a:t>developed</a:t>
            </a:r>
            <a:r>
              <a:rPr lang="en-US" dirty="0"/>
              <a:t>, </a:t>
            </a:r>
            <a:r>
              <a:rPr lang="en-US" dirty="0" smtClean="0"/>
              <a:t>business district</a:t>
            </a:r>
            <a:r>
              <a:rPr lang="en-US" dirty="0"/>
              <a:t>, </a:t>
            </a:r>
            <a:r>
              <a:rPr lang="en-US" dirty="0" smtClean="0"/>
              <a:t>commercial diversity</a:t>
            </a:r>
            <a:r>
              <a:rPr lang="en-US" dirty="0"/>
              <a:t>, </a:t>
            </a:r>
            <a:r>
              <a:rPr lang="en-US" dirty="0" smtClean="0"/>
              <a:t>visual access</a:t>
            </a:r>
            <a:r>
              <a:rPr lang="en-US" dirty="0"/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74" y="304800"/>
            <a:ext cx="826862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Mark\Mississippi River\Dispatch Photo - Steve Koh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762117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79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8000"/>
            <a:ext cx="82296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9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93443" y="-1031444"/>
            <a:ext cx="5557114" cy="807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5939135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Civic Promenade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762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Washington Ave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4038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Laurel Street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825892" y="2441444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Commercial Redevelopment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5105399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Streetscape Branding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1371600" y="3886200"/>
            <a:ext cx="1143000" cy="1219199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114800" y="3886200"/>
            <a:ext cx="2015412" cy="1219199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219200" y="290763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River Plaza</a:t>
            </a:r>
            <a:endParaRPr lang="en-US" sz="1400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 bwMode="auto">
          <a:xfrm flipH="1">
            <a:off x="1447800" y="3215410"/>
            <a:ext cx="685800" cy="594590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133600" y="233372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Small Gathering Spaces</a:t>
            </a:r>
          </a:p>
          <a:p>
            <a:pPr algn="ctr"/>
            <a:r>
              <a:rPr lang="en-US" sz="1400" dirty="0" smtClean="0"/>
              <a:t>Potential for Public Art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 bwMode="auto">
          <a:xfrm flipH="1">
            <a:off x="2819400" y="2856942"/>
            <a:ext cx="609600" cy="711539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stCxn id="17" idx="2"/>
          </p:cNvCxnSpPr>
          <p:nvPr/>
        </p:nvCxnSpPr>
        <p:spPr bwMode="auto">
          <a:xfrm>
            <a:off x="3429000" y="2856942"/>
            <a:ext cx="457200" cy="1181658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17" idx="2"/>
          </p:cNvCxnSpPr>
          <p:nvPr/>
        </p:nvCxnSpPr>
        <p:spPr bwMode="auto">
          <a:xfrm>
            <a:off x="3429000" y="2856942"/>
            <a:ext cx="533400" cy="800658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stCxn id="17" idx="2"/>
          </p:cNvCxnSpPr>
          <p:nvPr/>
        </p:nvCxnSpPr>
        <p:spPr bwMode="auto">
          <a:xfrm>
            <a:off x="3429000" y="2856942"/>
            <a:ext cx="1066800" cy="800658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stCxn id="17" idx="2"/>
          </p:cNvCxnSpPr>
          <p:nvPr/>
        </p:nvCxnSpPr>
        <p:spPr bwMode="auto">
          <a:xfrm>
            <a:off x="3429000" y="2856942"/>
            <a:ext cx="1752600" cy="800658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3429000" y="2856942"/>
            <a:ext cx="3429000" cy="800658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>
            <a:stCxn id="17" idx="2"/>
          </p:cNvCxnSpPr>
          <p:nvPr/>
        </p:nvCxnSpPr>
        <p:spPr bwMode="auto">
          <a:xfrm flipH="1">
            <a:off x="1524000" y="2856942"/>
            <a:ext cx="1905000" cy="953058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2228850" y="1446311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Streetscape Greening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215812" y="44793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Historic Water Tower</a:t>
            </a:r>
          </a:p>
          <a:p>
            <a:pPr algn="ctr"/>
            <a:r>
              <a:rPr lang="en-US" sz="1400" dirty="0" smtClean="0"/>
              <a:t>Garden Destination</a:t>
            </a:r>
            <a:endParaRPr lang="en-US" sz="14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6400800" y="971155"/>
            <a:ext cx="1295400" cy="552845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4114800" y="3886200"/>
            <a:ext cx="3276600" cy="1219199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2895600" y="5598569"/>
            <a:ext cx="229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Entry to Amphitheater</a:t>
            </a:r>
            <a:endParaRPr lang="en-US" sz="1400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 flipV="1">
            <a:off x="4953000" y="5105399"/>
            <a:ext cx="914400" cy="647058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5219700" y="18389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Adaptable Multi Use</a:t>
            </a:r>
          </a:p>
          <a:p>
            <a:pPr algn="ctr"/>
            <a:r>
              <a:rPr lang="en-US" sz="1400" dirty="0" smtClean="0"/>
              <a:t>Parking Lot</a:t>
            </a:r>
            <a:endParaRPr lang="en-US" sz="1400" dirty="0"/>
          </a:p>
        </p:txBody>
      </p:sp>
      <p:cxnSp>
        <p:nvCxnSpPr>
          <p:cNvPr id="51" name="Straight Arrow Connector 50"/>
          <p:cNvCxnSpPr>
            <a:stCxn id="49" idx="2"/>
          </p:cNvCxnSpPr>
          <p:nvPr/>
        </p:nvCxnSpPr>
        <p:spPr bwMode="auto">
          <a:xfrm>
            <a:off x="6134100" y="2362200"/>
            <a:ext cx="910512" cy="1085571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151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5334000"/>
            <a:ext cx="83820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Laurel and 6</a:t>
            </a:r>
            <a:r>
              <a:rPr lang="en-US" sz="2400" b="1" baseline="30000" dirty="0" smtClean="0">
                <a:solidFill>
                  <a:srgbClr val="800000"/>
                </a:solidFill>
              </a:rPr>
              <a:t>th</a:t>
            </a:r>
            <a:r>
              <a:rPr lang="en-US" sz="2400" b="1" dirty="0" smtClean="0">
                <a:solidFill>
                  <a:srgbClr val="800000"/>
                </a:solidFill>
              </a:rPr>
              <a:t> St Intersection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a</a:t>
            </a:r>
            <a:r>
              <a:rPr lang="en-US" dirty="0" smtClean="0"/>
              <a:t>n example of how design of key intersections in Zone 1 can unify the district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34" y="76201"/>
            <a:ext cx="7468466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762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Adaptable Multi Use</a:t>
            </a:r>
          </a:p>
          <a:p>
            <a:pPr algn="ctr"/>
            <a:r>
              <a:rPr lang="en-US" sz="1400" dirty="0" smtClean="0"/>
              <a:t>Parking Lot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3657600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Streetscape Greening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01408" y="16002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Streetscape Branding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715000" y="1907977"/>
            <a:ext cx="1143000" cy="1063823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04581" y="1002544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Small Gathering Spaces</a:t>
            </a:r>
          </a:p>
          <a:p>
            <a:pPr algn="ctr"/>
            <a:r>
              <a:rPr lang="en-US" sz="1400" dirty="0" smtClean="0"/>
              <a:t>Potential for Public Art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286000" y="1525764"/>
            <a:ext cx="609600" cy="455436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286000" y="1525764"/>
            <a:ext cx="1981200" cy="760236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2286000" y="1447800"/>
            <a:ext cx="2819400" cy="77964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991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"/>
            <a:ext cx="4651664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4400" y="76200"/>
            <a:ext cx="441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800000"/>
                </a:solidFill>
              </a:rPr>
              <a:t>River Promenade </a:t>
            </a:r>
            <a:r>
              <a:rPr lang="en-US" sz="2400" b="1" dirty="0" smtClean="0">
                <a:solidFill>
                  <a:srgbClr val="800000"/>
                </a:solidFill>
              </a:rPr>
              <a:t>&amp;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Commercial Redevelopment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Linking commercial opportunities with public open space that engages the Mississippi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900517"/>
            <a:ext cx="3183082" cy="411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343" y="623935"/>
            <a:ext cx="5137912" cy="53482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0980" y="692259"/>
            <a:ext cx="441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800000"/>
                </a:solidFill>
              </a:rPr>
              <a:t>River Promenade </a:t>
            </a:r>
            <a:r>
              <a:rPr lang="en-US" sz="2400" b="1" dirty="0" smtClean="0">
                <a:solidFill>
                  <a:srgbClr val="800000"/>
                </a:solidFill>
              </a:rPr>
              <a:t>&amp;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Commercial Redevelopm</a:t>
            </a:r>
            <a:r>
              <a:rPr lang="en-US" sz="2400" dirty="0" smtClean="0"/>
              <a:t>ent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Linking commercial opportunities with public open space that engages the Mississippi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808" y="2467312"/>
            <a:ext cx="3190592" cy="3716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1219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352167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1771261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1053" y="5556682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506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90876"/>
            <a:ext cx="3906264" cy="4038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4267200"/>
            <a:ext cx="822960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660066"/>
                </a:solidFill>
              </a:rPr>
              <a:t>Zone 2 – Cultural Community Commons</a:t>
            </a:r>
          </a:p>
          <a:p>
            <a:pPr marL="640080" lvl="1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This zone extends from Laurel </a:t>
            </a:r>
            <a:r>
              <a:rPr lang="en-US" dirty="0"/>
              <a:t>St. to College </a:t>
            </a:r>
            <a:r>
              <a:rPr lang="en-US" dirty="0" smtClean="0"/>
              <a:t>Drive</a:t>
            </a:r>
          </a:p>
          <a:p>
            <a:pPr marL="1097280" lvl="2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Creating a </a:t>
            </a:r>
            <a:r>
              <a:rPr lang="en-US" dirty="0"/>
              <a:t>C</a:t>
            </a:r>
            <a:r>
              <a:rPr lang="en-US" dirty="0" smtClean="0"/>
              <a:t>ommunity </a:t>
            </a:r>
            <a:r>
              <a:rPr lang="en-US" dirty="0"/>
              <a:t>C</a:t>
            </a:r>
            <a:r>
              <a:rPr lang="en-US" dirty="0" smtClean="0"/>
              <a:t>ommons that provides passive urban recreation along the river and cultural gathering spaces</a:t>
            </a:r>
            <a:endParaRPr lang="en-US" dirty="0"/>
          </a:p>
          <a:p>
            <a:pPr marL="640080" lvl="1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Semi Developed, Transition Zone, Community Gathering, Parks and Plazas, Access to River and Lake, Active/Very Physical </a:t>
            </a:r>
            <a:r>
              <a:rPr lang="en-US" dirty="0" smtClean="0"/>
              <a:t>Recreation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2807762" cy="2999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4592782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3122" y="2050226"/>
            <a:ext cx="461087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Performance Amphitheater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A shared venue between the City of Brainerd and the Brainerd School District that provides an opportunity to: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Host school events, performances, graduations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Host significant sized music and other performing arts events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Other civic and cultural gatherings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Located near the commercial and civic heart of the community with views to the Mississippi River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6015335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ozuka Gothic Pro M" pitchFamily="34" charset="-128"/>
                <a:ea typeface="Kozuka Gothic Pro M" pitchFamily="34" charset="-128"/>
              </a:rPr>
              <a:t>Mississippi Riverfront Vision Plan</a:t>
            </a:r>
            <a:endParaRPr lang="en-US" sz="2800" dirty="0">
              <a:latin typeface="Kozuka Gothic Pro M" pitchFamily="34" charset="-128"/>
              <a:ea typeface="Kozuka Gothic Pro M" pitchFamily="34" charset="-12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895855"/>
              </p:ext>
            </p:extLst>
          </p:nvPr>
        </p:nvGraphicFramePr>
        <p:xfrm>
          <a:off x="704582" y="76199"/>
          <a:ext cx="7677418" cy="5939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Acrobat Document" r:id="rId3" imgW="7572257" imgH="5857834" progId="AcroExch.Document.7">
                  <p:embed/>
                </p:oleObj>
              </mc:Choice>
              <mc:Fallback>
                <p:oleObj name="Acrobat Document" r:id="rId3" imgW="7572257" imgH="5857834" progId="AcroExch.Document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582" y="76199"/>
                        <a:ext cx="7677418" cy="59391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152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Background &amp; Overview</a:t>
            </a:r>
            <a:endParaRPr lang="en-US" sz="3600" b="1" dirty="0">
              <a:solidFill>
                <a:srgbClr val="800000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33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ostgarden\AppData\Local\Microsoft\Windows\Temporary Internet Files\Content.Outlook\DD3WF43K\maplegrove_amphitheater3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805790" cy="52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4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ozuka Gothic Pro M" pitchFamily="34" charset="-128"/>
                <a:ea typeface="Kozuka Gothic Pro M" pitchFamily="34" charset="-128"/>
              </a:rPr>
              <a:t>Zone 2 Concept Design Drawings</a:t>
            </a:r>
            <a:endParaRPr lang="en-US" sz="2800" dirty="0">
              <a:latin typeface="Kozuka Gothic Pro M" pitchFamily="34" charset="-128"/>
              <a:ea typeface="Kozuka Gothic Pro M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8194"/>
            <a:ext cx="4591241" cy="59416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8200" y="838200"/>
            <a:ext cx="43434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Public Park &amp; Cultural Gathering Space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Redesigning and repurposing a parking lot on East River Road to provide a gathering space beside the Mississippi along the existing bicycle trail and proposed  Mississippi River Promenade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Concept 1(of 2)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Maintained parking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Gathering area/outdoor classroom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Storm water treatment demonstration gardens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Canoe launch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Connection to bike and pedestrian trails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438400"/>
            <a:ext cx="4876800" cy="34592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09800" y="152400"/>
            <a:ext cx="6629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Mississippi River Promenade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Redesigning pedestrian and bicycle trails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onnect all 3 design zones along East River Road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Separates cars, bicycle, and pedestrian traffic for enhanced safety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Bicycles remain primarily on existing but redesigned pathway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1000" y="2920186"/>
            <a:ext cx="4800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New pedestrian pathway that engages walkers with the river and its floodplain forest.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Occasionally juts over the floodplain on an elevated boardwalk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Moves at an accessible grade from the new park up the bluff side to Laurel St Plaza</a:t>
            </a:r>
          </a:p>
        </p:txBody>
      </p:sp>
    </p:spTree>
    <p:extLst>
      <p:ext uri="{BB962C8B-B14F-4D97-AF65-F5344CB8AC3E}">
        <p14:creationId xmlns:p14="http://schemas.microsoft.com/office/powerpoint/2010/main" val="12944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62200" y="5948064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Mississippi River Promenade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71" y="0"/>
            <a:ext cx="3532909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772" y="1"/>
            <a:ext cx="3532909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29815" y="3461191"/>
            <a:ext cx="2230582" cy="28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1"/>
            <a:ext cx="5105400" cy="3906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464403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Performing Arts Center on the West Bank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152400"/>
            <a:ext cx="4666129" cy="31089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61815" y="3200400"/>
            <a:ext cx="424641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Located at the intersection of College Dr. and Mississippi Pkwy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Opportunity for partnership and collaboration between various performing arts groups and Central Lakes College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Strong visual connections to the Mississippi River valley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Would be a regionally significant performing arts venue</a:t>
            </a:r>
          </a:p>
        </p:txBody>
      </p:sp>
    </p:spTree>
    <p:extLst>
      <p:ext uri="{BB962C8B-B14F-4D97-AF65-F5344CB8AC3E}">
        <p14:creationId xmlns:p14="http://schemas.microsoft.com/office/powerpoint/2010/main" val="27757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974" y="76200"/>
            <a:ext cx="5042626" cy="396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4038600"/>
            <a:ext cx="75438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669900"/>
                </a:solidFill>
              </a:rPr>
              <a:t>Zone 3 – Community Wilds</a:t>
            </a:r>
          </a:p>
          <a:p>
            <a:pPr marL="640080" lvl="1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This zone extends from College </a:t>
            </a:r>
            <a:r>
              <a:rPr lang="en-US" dirty="0"/>
              <a:t>Dr. through </a:t>
            </a:r>
            <a:r>
              <a:rPr lang="en-US" dirty="0" smtClean="0"/>
              <a:t>Kiwanis Park down to the Rotary Riverside Park land in the south</a:t>
            </a:r>
          </a:p>
          <a:p>
            <a:pPr marL="1097280" lvl="2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Reconnecting Brainerd to the natural and wild river that is its recreational heart</a:t>
            </a:r>
            <a:endParaRPr lang="en-US" dirty="0"/>
          </a:p>
          <a:p>
            <a:pPr marL="640080" lvl="1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Least </a:t>
            </a:r>
            <a:r>
              <a:rPr lang="en-US" dirty="0" smtClean="0"/>
              <a:t>developed</a:t>
            </a:r>
            <a:r>
              <a:rPr lang="en-US" dirty="0"/>
              <a:t>, </a:t>
            </a:r>
            <a:r>
              <a:rPr lang="en-US" dirty="0" smtClean="0"/>
              <a:t>naturalistic</a:t>
            </a:r>
            <a:r>
              <a:rPr lang="en-US" dirty="0"/>
              <a:t>, </a:t>
            </a:r>
            <a:r>
              <a:rPr lang="en-US" dirty="0" smtClean="0"/>
              <a:t>interpretive </a:t>
            </a:r>
            <a:r>
              <a:rPr lang="en-US" dirty="0"/>
              <a:t>t</a:t>
            </a:r>
            <a:r>
              <a:rPr lang="en-US" dirty="0" smtClean="0"/>
              <a:t>rails</a:t>
            </a:r>
            <a:r>
              <a:rPr lang="en-US" dirty="0"/>
              <a:t>, </a:t>
            </a:r>
            <a:r>
              <a:rPr lang="en-US" dirty="0" smtClean="0"/>
              <a:t>access </a:t>
            </a:r>
            <a:r>
              <a:rPr lang="en-US" dirty="0"/>
              <a:t>to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across </a:t>
            </a:r>
            <a:r>
              <a:rPr lang="en-US" dirty="0"/>
              <a:t>r</a:t>
            </a:r>
            <a:r>
              <a:rPr lang="en-US" dirty="0" smtClean="0"/>
              <a:t>iver</a:t>
            </a:r>
            <a:r>
              <a:rPr lang="en-US" dirty="0"/>
              <a:t>, </a:t>
            </a:r>
            <a:r>
              <a:rPr lang="en-US" dirty="0" smtClean="0"/>
              <a:t>passive </a:t>
            </a:r>
            <a:r>
              <a:rPr lang="en-US" dirty="0"/>
              <a:t>r</a:t>
            </a:r>
            <a:r>
              <a:rPr lang="en-US" dirty="0" smtClean="0"/>
              <a:t>ecreation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ississippi River Photos 4-18-12 (29).jpg"/>
          <p:cNvPicPr>
            <a:picLocks noGrp="1" noChangeAspect="1"/>
          </p:cNvPicPr>
          <p:nvPr isPhoto="1">
            <p:ph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70983" y="274638"/>
            <a:ext cx="7802033" cy="585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875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5182" y="533400"/>
            <a:ext cx="424641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Kiwanis Park Rethought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Option 1(of 2)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Redesigned parking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Possibility to eliminate access from College Drive for safety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Larger picnic pavilion and playground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Enhanced access to Boom Lake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Sledding hill and warming house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Relocated and enhanced dog park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Small amphitheater for outdoor teaching and other children’ events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New picnic pavilion at intersection of East River Road and Jenny St.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Enhanced walking trail connections around Boom Lake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2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6" y="57120"/>
            <a:ext cx="4548644" cy="5886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9600" y="76200"/>
            <a:ext cx="464820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Mississippi River Headwaters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Environmental Learning Center Option 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Located just north and off of the Rotary land on the East or West Bank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Engages the floodplain and riverside wetlands in the Rotary land as an interpretive and educational opportunity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Becomes the southern anchor for the Mississippi River Promenade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Becomes the northern anchor for interpretive trails within the Rotary </a:t>
            </a:r>
            <a:r>
              <a:rPr lang="en-US" dirty="0" smtClean="0"/>
              <a:t>land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Connects across the river by a summer pedestrian/bicycle bridge (potential for snowmobiles in winter)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Potential to be a nationally important center focused on river hydrology and ecology in the headwaters of the most significant river in the country</a:t>
            </a:r>
          </a:p>
        </p:txBody>
      </p:sp>
    </p:spTree>
    <p:extLst>
      <p:ext uri="{BB962C8B-B14F-4D97-AF65-F5344CB8AC3E}">
        <p14:creationId xmlns:p14="http://schemas.microsoft.com/office/powerpoint/2010/main" val="35592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2" y="147781"/>
            <a:ext cx="4478588" cy="57958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9600" y="625763"/>
            <a:ext cx="4648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Mississippi River Headwaters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Environmental Learning Center Option 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Located on the West Bank along Mississippi Parkway, just north of the MN DNR offices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Provides similar features and functions as the East Bank location but relies on the construction of the pedestrian bridge for access to the Rotary land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Potential to be a nationally important center focused on river hydrology and ecology in the headwaters of the most significant river in the country</a:t>
            </a:r>
          </a:p>
        </p:txBody>
      </p:sp>
    </p:spTree>
    <p:extLst>
      <p:ext uri="{BB962C8B-B14F-4D97-AF65-F5344CB8AC3E}">
        <p14:creationId xmlns:p14="http://schemas.microsoft.com/office/powerpoint/2010/main" val="216980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015335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ozuka Gothic Pro M" pitchFamily="34" charset="-128"/>
                <a:ea typeface="Kozuka Gothic Pro M" pitchFamily="34" charset="-128"/>
              </a:rPr>
              <a:t>Brainerd Strategic Plan</a:t>
            </a:r>
            <a:endParaRPr lang="en-US" sz="2800" dirty="0">
              <a:latin typeface="Kozuka Gothic Pro M" pitchFamily="34" charset="-128"/>
              <a:ea typeface="Kozuka Gothic Pro M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57200"/>
            <a:ext cx="4239491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661" y="777240"/>
            <a:ext cx="4554339" cy="4937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Background &amp; Overview</a:t>
            </a:r>
            <a:endParaRPr lang="en-US" sz="3600" b="1" dirty="0">
              <a:solidFill>
                <a:srgbClr val="800000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97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98" y="274638"/>
            <a:ext cx="7576003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90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88406"/>
            <a:ext cx="4569951" cy="59140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5105400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</a:rPr>
              <a:t>Interpretive Trails in Rotary Riverside Park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7" y="32658"/>
            <a:ext cx="4002833" cy="51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62" y="76200"/>
            <a:ext cx="3963436" cy="5945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3398" y="342811"/>
            <a:ext cx="4724402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Three Bridges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Loop Trail System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Provides the opportunity for walkers and bicyclists to intimately experience the Mississippi River corridor as the recreational heart of the city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Connects new features and development on both sides of the river into a unified and themed whole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Forms two loops: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Heart of the Community  Loop (between Washington and Laurel)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Cultural Community Commons Loop (between Laurel and College Dr.)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Potential for a third loop creating a Four Bridges Loop Trail System – when the pedestrian bridge at the ELC is built</a:t>
            </a:r>
          </a:p>
        </p:txBody>
      </p:sp>
    </p:spTree>
    <p:extLst>
      <p:ext uri="{BB962C8B-B14F-4D97-AF65-F5344CB8AC3E}">
        <p14:creationId xmlns:p14="http://schemas.microsoft.com/office/powerpoint/2010/main" val="9330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71" y="171061"/>
            <a:ext cx="4352929" cy="5696339"/>
            <a:chOff x="142871" y="171061"/>
            <a:chExt cx="4352929" cy="56963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871" y="171061"/>
              <a:ext cx="4352929" cy="5696339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 bwMode="auto">
            <a:xfrm>
              <a:off x="1815482" y="2390193"/>
              <a:ext cx="851518" cy="304800"/>
            </a:xfrm>
            <a:custGeom>
              <a:avLst/>
              <a:gdLst>
                <a:gd name="connsiteX0" fmla="*/ 1007706 w 1007706"/>
                <a:gd name="connsiteY0" fmla="*/ 0 h 308452"/>
                <a:gd name="connsiteX1" fmla="*/ 961053 w 1007706"/>
                <a:gd name="connsiteY1" fmla="*/ 9330 h 308452"/>
                <a:gd name="connsiteX2" fmla="*/ 942392 w 1007706"/>
                <a:gd name="connsiteY2" fmla="*/ 37322 h 308452"/>
                <a:gd name="connsiteX3" fmla="*/ 886408 w 1007706"/>
                <a:gd name="connsiteY3" fmla="*/ 46653 h 308452"/>
                <a:gd name="connsiteX4" fmla="*/ 858417 w 1007706"/>
                <a:gd name="connsiteY4" fmla="*/ 55983 h 308452"/>
                <a:gd name="connsiteX5" fmla="*/ 839755 w 1007706"/>
                <a:gd name="connsiteY5" fmla="*/ 83975 h 308452"/>
                <a:gd name="connsiteX6" fmla="*/ 662474 w 1007706"/>
                <a:gd name="connsiteY6" fmla="*/ 111967 h 308452"/>
                <a:gd name="connsiteX7" fmla="*/ 625151 w 1007706"/>
                <a:gd name="connsiteY7" fmla="*/ 121298 h 308452"/>
                <a:gd name="connsiteX8" fmla="*/ 597159 w 1007706"/>
                <a:gd name="connsiteY8" fmla="*/ 130628 h 308452"/>
                <a:gd name="connsiteX9" fmla="*/ 522514 w 1007706"/>
                <a:gd name="connsiteY9" fmla="*/ 149289 h 308452"/>
                <a:gd name="connsiteX10" fmla="*/ 466531 w 1007706"/>
                <a:gd name="connsiteY10" fmla="*/ 177281 h 308452"/>
                <a:gd name="connsiteX11" fmla="*/ 410547 w 1007706"/>
                <a:gd name="connsiteY11" fmla="*/ 205273 h 308452"/>
                <a:gd name="connsiteX12" fmla="*/ 335902 w 1007706"/>
                <a:gd name="connsiteY12" fmla="*/ 223934 h 308452"/>
                <a:gd name="connsiteX13" fmla="*/ 279919 w 1007706"/>
                <a:gd name="connsiteY13" fmla="*/ 251926 h 308452"/>
                <a:gd name="connsiteX14" fmla="*/ 205274 w 1007706"/>
                <a:gd name="connsiteY14" fmla="*/ 279918 h 308452"/>
                <a:gd name="connsiteX15" fmla="*/ 83976 w 1007706"/>
                <a:gd name="connsiteY15" fmla="*/ 289249 h 308452"/>
                <a:gd name="connsiteX16" fmla="*/ 46653 w 1007706"/>
                <a:gd name="connsiteY16" fmla="*/ 298579 h 308452"/>
                <a:gd name="connsiteX17" fmla="*/ 18661 w 1007706"/>
                <a:gd name="connsiteY17" fmla="*/ 307910 h 308452"/>
                <a:gd name="connsiteX18" fmla="*/ 0 w 1007706"/>
                <a:gd name="connsiteY18" fmla="*/ 307910 h 308452"/>
                <a:gd name="connsiteX0" fmla="*/ 1007706 w 1007706"/>
                <a:gd name="connsiteY0" fmla="*/ 0 h 308452"/>
                <a:gd name="connsiteX1" fmla="*/ 961053 w 1007706"/>
                <a:gd name="connsiteY1" fmla="*/ 9330 h 308452"/>
                <a:gd name="connsiteX2" fmla="*/ 942392 w 1007706"/>
                <a:gd name="connsiteY2" fmla="*/ 37322 h 308452"/>
                <a:gd name="connsiteX3" fmla="*/ 886408 w 1007706"/>
                <a:gd name="connsiteY3" fmla="*/ 46653 h 308452"/>
                <a:gd name="connsiteX4" fmla="*/ 858417 w 1007706"/>
                <a:gd name="connsiteY4" fmla="*/ 55983 h 308452"/>
                <a:gd name="connsiteX5" fmla="*/ 755779 w 1007706"/>
                <a:gd name="connsiteY5" fmla="*/ 102637 h 308452"/>
                <a:gd name="connsiteX6" fmla="*/ 662474 w 1007706"/>
                <a:gd name="connsiteY6" fmla="*/ 111967 h 308452"/>
                <a:gd name="connsiteX7" fmla="*/ 625151 w 1007706"/>
                <a:gd name="connsiteY7" fmla="*/ 121298 h 308452"/>
                <a:gd name="connsiteX8" fmla="*/ 597159 w 1007706"/>
                <a:gd name="connsiteY8" fmla="*/ 130628 h 308452"/>
                <a:gd name="connsiteX9" fmla="*/ 522514 w 1007706"/>
                <a:gd name="connsiteY9" fmla="*/ 149289 h 308452"/>
                <a:gd name="connsiteX10" fmla="*/ 466531 w 1007706"/>
                <a:gd name="connsiteY10" fmla="*/ 177281 h 308452"/>
                <a:gd name="connsiteX11" fmla="*/ 410547 w 1007706"/>
                <a:gd name="connsiteY11" fmla="*/ 205273 h 308452"/>
                <a:gd name="connsiteX12" fmla="*/ 335902 w 1007706"/>
                <a:gd name="connsiteY12" fmla="*/ 223934 h 308452"/>
                <a:gd name="connsiteX13" fmla="*/ 279919 w 1007706"/>
                <a:gd name="connsiteY13" fmla="*/ 251926 h 308452"/>
                <a:gd name="connsiteX14" fmla="*/ 205274 w 1007706"/>
                <a:gd name="connsiteY14" fmla="*/ 279918 h 308452"/>
                <a:gd name="connsiteX15" fmla="*/ 83976 w 1007706"/>
                <a:gd name="connsiteY15" fmla="*/ 289249 h 308452"/>
                <a:gd name="connsiteX16" fmla="*/ 46653 w 1007706"/>
                <a:gd name="connsiteY16" fmla="*/ 298579 h 308452"/>
                <a:gd name="connsiteX17" fmla="*/ 18661 w 1007706"/>
                <a:gd name="connsiteY17" fmla="*/ 307910 h 308452"/>
                <a:gd name="connsiteX18" fmla="*/ 0 w 1007706"/>
                <a:gd name="connsiteY18" fmla="*/ 307910 h 30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7706" h="308452">
                  <a:moveTo>
                    <a:pt x="1007706" y="0"/>
                  </a:moveTo>
                  <a:cubicBezTo>
                    <a:pt x="992155" y="3110"/>
                    <a:pt x="974822" y="1462"/>
                    <a:pt x="961053" y="9330"/>
                  </a:cubicBezTo>
                  <a:cubicBezTo>
                    <a:pt x="951316" y="14894"/>
                    <a:pt x="952422" y="32307"/>
                    <a:pt x="942392" y="37322"/>
                  </a:cubicBezTo>
                  <a:cubicBezTo>
                    <a:pt x="925471" y="45783"/>
                    <a:pt x="904876" y="42549"/>
                    <a:pt x="886408" y="46653"/>
                  </a:cubicBezTo>
                  <a:cubicBezTo>
                    <a:pt x="876807" y="48786"/>
                    <a:pt x="867747" y="52873"/>
                    <a:pt x="858417" y="55983"/>
                  </a:cubicBezTo>
                  <a:cubicBezTo>
                    <a:pt x="852196" y="65314"/>
                    <a:pt x="765289" y="96694"/>
                    <a:pt x="755779" y="102637"/>
                  </a:cubicBezTo>
                  <a:cubicBezTo>
                    <a:pt x="711590" y="130255"/>
                    <a:pt x="699759" y="109099"/>
                    <a:pt x="662474" y="111967"/>
                  </a:cubicBezTo>
                  <a:cubicBezTo>
                    <a:pt x="650033" y="115077"/>
                    <a:pt x="637482" y="117775"/>
                    <a:pt x="625151" y="121298"/>
                  </a:cubicBezTo>
                  <a:cubicBezTo>
                    <a:pt x="615694" y="124000"/>
                    <a:pt x="606701" y="128243"/>
                    <a:pt x="597159" y="130628"/>
                  </a:cubicBezTo>
                  <a:lnTo>
                    <a:pt x="522514" y="149289"/>
                  </a:lnTo>
                  <a:cubicBezTo>
                    <a:pt x="442310" y="202762"/>
                    <a:pt x="543778" y="138659"/>
                    <a:pt x="466531" y="177281"/>
                  </a:cubicBezTo>
                  <a:cubicBezTo>
                    <a:pt x="415572" y="202760"/>
                    <a:pt x="462144" y="191201"/>
                    <a:pt x="410547" y="205273"/>
                  </a:cubicBezTo>
                  <a:cubicBezTo>
                    <a:pt x="385803" y="212021"/>
                    <a:pt x="335902" y="223934"/>
                    <a:pt x="335902" y="223934"/>
                  </a:cubicBezTo>
                  <a:cubicBezTo>
                    <a:pt x="282111" y="259794"/>
                    <a:pt x="333998" y="228749"/>
                    <a:pt x="279919" y="251926"/>
                  </a:cubicBezTo>
                  <a:cubicBezTo>
                    <a:pt x="243384" y="267584"/>
                    <a:pt x="244789" y="275269"/>
                    <a:pt x="205274" y="279918"/>
                  </a:cubicBezTo>
                  <a:cubicBezTo>
                    <a:pt x="165000" y="284656"/>
                    <a:pt x="124409" y="286139"/>
                    <a:pt x="83976" y="289249"/>
                  </a:cubicBezTo>
                  <a:cubicBezTo>
                    <a:pt x="71535" y="292359"/>
                    <a:pt x="58983" y="295056"/>
                    <a:pt x="46653" y="298579"/>
                  </a:cubicBezTo>
                  <a:cubicBezTo>
                    <a:pt x="37196" y="301281"/>
                    <a:pt x="28305" y="305981"/>
                    <a:pt x="18661" y="307910"/>
                  </a:cubicBezTo>
                  <a:cubicBezTo>
                    <a:pt x="12561" y="309130"/>
                    <a:pt x="6220" y="307910"/>
                    <a:pt x="0" y="307910"/>
                  </a:cubicBezTo>
                </a:path>
              </a:pathLst>
            </a:custGeom>
            <a:solidFill>
              <a:srgbClr val="CC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43398" y="465921"/>
            <a:ext cx="464734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Three </a:t>
            </a:r>
            <a:r>
              <a:rPr lang="en-US" sz="24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(Four) Bridges</a:t>
            </a:r>
            <a:endParaRPr lang="en-US" sz="2400" b="1" dirty="0">
              <a:solidFill>
                <a:srgbClr val="800000"/>
              </a:solidFill>
              <a:latin typeface="Kozuka Gothic Pro M" pitchFamily="34" charset="-128"/>
              <a:ea typeface="Kozuka Gothic Pro M" pitchFamily="34" charset="-128"/>
            </a:endParaRP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Loop Trail </a:t>
            </a:r>
            <a:r>
              <a:rPr lang="en-US" sz="24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System</a:t>
            </a:r>
          </a:p>
          <a:p>
            <a:pPr algn="ctr">
              <a:spcAft>
                <a:spcPts val="1200"/>
              </a:spcAft>
            </a:pPr>
            <a:r>
              <a:rPr lang="en-US" dirty="0">
                <a:latin typeface="Kozuka Gothic Pro M" pitchFamily="34" charset="-128"/>
                <a:ea typeface="Kozuka Gothic Pro M" pitchFamily="34" charset="-128"/>
              </a:rPr>
              <a:t>The concept is to have a designated pedestrian/bicycle loop trail identified with each of the 3 Planning and Design Zones that provides an opportunity to experience the unique character and community purpose of each </a:t>
            </a: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zone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Zone </a:t>
            </a:r>
            <a:r>
              <a:rPr lang="en-US" dirty="0">
                <a:latin typeface="Kozuka Gothic Pro M" pitchFamily="34" charset="-128"/>
                <a:ea typeface="Kozuka Gothic Pro M" pitchFamily="34" charset="-128"/>
              </a:rPr>
              <a:t>1 </a:t>
            </a: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– Hearts of the Community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Zone 2 – Cultural Community Commons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Zone </a:t>
            </a:r>
            <a:r>
              <a:rPr lang="en-US" dirty="0">
                <a:latin typeface="Kozuka Gothic Pro M" pitchFamily="34" charset="-128"/>
                <a:ea typeface="Kozuka Gothic Pro M" pitchFamily="34" charset="-128"/>
              </a:rPr>
              <a:t>3 </a:t>
            </a: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– Community Wilds</a:t>
            </a:r>
          </a:p>
          <a:p>
            <a:pPr>
              <a:spcAft>
                <a:spcPts val="600"/>
              </a:spcAft>
            </a:pPr>
            <a:endParaRPr lang="en-US" dirty="0">
              <a:latin typeface="Kozuka Gothic Pro M" pitchFamily="34" charset="-128"/>
              <a:ea typeface="Kozuka Gothic Pro M" pitchFamily="34" charset="-128"/>
            </a:endParaRPr>
          </a:p>
          <a:p>
            <a:pPr algn="ctr">
              <a:spcAft>
                <a:spcPts val="600"/>
              </a:spcAft>
            </a:pPr>
            <a:r>
              <a:rPr lang="en-US" dirty="0" smtClean="0">
                <a:latin typeface="Kozuka Gothic Pro M" pitchFamily="34" charset="-128"/>
                <a:ea typeface="Kozuka Gothic Pro M" pitchFamily="34" charset="-128"/>
              </a:rPr>
              <a:t>This could be accomplished simply through appropriate signage and street markings (except for the new pedestrian bridge)</a:t>
            </a:r>
          </a:p>
        </p:txBody>
      </p:sp>
    </p:spTree>
    <p:extLst>
      <p:ext uri="{BB962C8B-B14F-4D97-AF65-F5344CB8AC3E}">
        <p14:creationId xmlns:p14="http://schemas.microsoft.com/office/powerpoint/2010/main" val="41173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700" b="1" dirty="0" smtClean="0">
                <a:solidFill>
                  <a:srgbClr val="800000"/>
                </a:solidFill>
              </a:rPr>
              <a:t>Steering </a:t>
            </a:r>
            <a:r>
              <a:rPr lang="en-US" sz="2700" b="1" dirty="0">
                <a:solidFill>
                  <a:srgbClr val="800000"/>
                </a:solidFill>
              </a:rPr>
              <a:t>Committee's highest ranked concepts:</a:t>
            </a:r>
            <a:br>
              <a:rPr lang="en-US" sz="2700" b="1" dirty="0">
                <a:solidFill>
                  <a:srgbClr val="800000"/>
                </a:solidFill>
              </a:rPr>
            </a:br>
            <a:endParaRPr lang="en-US" sz="2700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56158" lvl="1" indent="-463550">
              <a:buNone/>
            </a:pPr>
            <a:r>
              <a:rPr lang="en-US" sz="1800" b="1" dirty="0" smtClean="0">
                <a:solidFill>
                  <a:schemeClr val="tx2"/>
                </a:solidFill>
              </a:rPr>
              <a:t>1. </a:t>
            </a:r>
            <a:r>
              <a:rPr lang="en-US" sz="1800" b="1" dirty="0" smtClean="0">
                <a:solidFill>
                  <a:srgbClr val="0070C0"/>
                </a:solidFill>
              </a:rPr>
              <a:t>Access </a:t>
            </a:r>
            <a:r>
              <a:rPr lang="en-US" sz="1800" b="1" dirty="0">
                <a:solidFill>
                  <a:srgbClr val="0070C0"/>
                </a:solidFill>
              </a:rPr>
              <a:t>(89.00 average) </a:t>
            </a:r>
          </a:p>
          <a:p>
            <a:pPr marL="756158" lvl="1" indent="-463550">
              <a:buNone/>
            </a:pPr>
            <a:r>
              <a:rPr lang="en-US" sz="1800" b="1" dirty="0">
                <a:solidFill>
                  <a:srgbClr val="FF0000"/>
                </a:solidFill>
              </a:rPr>
              <a:t>2. Public Park or Plaza (79.48 average) </a:t>
            </a:r>
          </a:p>
          <a:p>
            <a:pPr marL="756158" lvl="1" indent="-463550">
              <a:buNone/>
            </a:pPr>
            <a:r>
              <a:rPr lang="en-US" sz="1800" b="1" dirty="0"/>
              <a:t>3. </a:t>
            </a:r>
            <a:r>
              <a:rPr lang="en-US" sz="1800" b="1" dirty="0">
                <a:solidFill>
                  <a:srgbClr val="0070C0"/>
                </a:solidFill>
              </a:rPr>
              <a:t>Wetland Boardwalk (73.74 average) </a:t>
            </a:r>
          </a:p>
          <a:p>
            <a:pPr marL="756158" lvl="1" indent="-463550">
              <a:buNone/>
            </a:pPr>
            <a:r>
              <a:rPr lang="en-US" sz="1800" b="1" dirty="0">
                <a:solidFill>
                  <a:srgbClr val="FF0000"/>
                </a:solidFill>
              </a:rPr>
              <a:t>4. Presence of Public Art (66.75 average) </a:t>
            </a:r>
          </a:p>
          <a:p>
            <a:pPr marL="756158" lvl="1" indent="-463550">
              <a:buNone/>
            </a:pPr>
            <a:r>
              <a:rPr lang="en-US" sz="1800" b="1" dirty="0"/>
              <a:t>5. </a:t>
            </a:r>
            <a:r>
              <a:rPr lang="en-US" sz="1800" b="1" dirty="0">
                <a:solidFill>
                  <a:srgbClr val="0070C0"/>
                </a:solidFill>
              </a:rPr>
              <a:t>Business Development (65.21 average) </a:t>
            </a:r>
          </a:p>
          <a:p>
            <a:pPr marL="756158" lvl="1" indent="-463550">
              <a:buNone/>
            </a:pPr>
            <a:r>
              <a:rPr lang="en-US" sz="1800" b="1" dirty="0">
                <a:solidFill>
                  <a:srgbClr val="FF0000"/>
                </a:solidFill>
              </a:rPr>
              <a:t>6. Repurpose High Value Properties (65.08 average) </a:t>
            </a:r>
          </a:p>
          <a:p>
            <a:pPr marL="756158" lvl="1" indent="-463550">
              <a:buNone/>
            </a:pPr>
            <a:r>
              <a:rPr lang="en-US" sz="1800" b="1" dirty="0"/>
              <a:t>7. </a:t>
            </a:r>
            <a:r>
              <a:rPr lang="en-US" sz="1800" b="1" dirty="0">
                <a:solidFill>
                  <a:srgbClr val="0070C0"/>
                </a:solidFill>
              </a:rPr>
              <a:t>Outdoor Public Amphitheater (64.04 average) </a:t>
            </a:r>
          </a:p>
          <a:p>
            <a:pPr marL="756158" lvl="1" indent="-463550">
              <a:buNone/>
            </a:pPr>
            <a:r>
              <a:rPr lang="en-US" sz="1800" b="1" dirty="0">
                <a:solidFill>
                  <a:srgbClr val="FF0000"/>
                </a:solidFill>
              </a:rPr>
              <a:t>8. Performing Arts Center (51.29 average) </a:t>
            </a:r>
          </a:p>
          <a:p>
            <a:pPr marL="756158" lvl="1" indent="-463550">
              <a:buNone/>
            </a:pPr>
            <a:r>
              <a:rPr lang="en-US" sz="1800" b="1" dirty="0"/>
              <a:t>9. </a:t>
            </a:r>
            <a:r>
              <a:rPr lang="en-US" sz="1800" b="1" dirty="0">
                <a:solidFill>
                  <a:srgbClr val="0070C0"/>
                </a:solidFill>
              </a:rPr>
              <a:t>Interpretive Center (47.55 average)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842" y="685800"/>
            <a:ext cx="8077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Mississippi River Partnership Plan for the City of Brainerd</a:t>
            </a:r>
          </a:p>
          <a:p>
            <a:endParaRPr lang="en-US" sz="1400" dirty="0">
              <a:latin typeface="Kozuka Gothic Pro M" pitchFamily="34" charset="-128"/>
              <a:ea typeface="Kozuka Gothic Pro M" pitchFamily="34" charset="-128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This </a:t>
            </a:r>
            <a:r>
              <a:rPr lang="en-US" sz="1600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project could not have been accomplished without </a:t>
            </a:r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financial support from: 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 	Initiative Foundation 	- $10,000.00</a:t>
            </a:r>
            <a:endParaRPr lang="en-US" sz="1600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Essential Health 		- $2,000.00</a:t>
            </a:r>
            <a:endParaRPr lang="en-US" sz="1600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Brainerd Jaycees		- $500.00</a:t>
            </a:r>
          </a:p>
          <a:p>
            <a:r>
              <a:rPr lang="en-US" sz="1600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Brainerd Savings &amp; Loan	- $500.00</a:t>
            </a:r>
          </a:p>
          <a:p>
            <a:r>
              <a:rPr lang="en-US" sz="1600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Mid Minnesota FCU		- $500.00</a:t>
            </a:r>
          </a:p>
          <a:p>
            <a:r>
              <a:rPr lang="en-US" sz="1600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Peoples Bank		- $500.00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Riverwood Bank		- $500.00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City Council		- $ 5,000.00</a:t>
            </a:r>
          </a:p>
          <a:p>
            <a:endParaRPr lang="en-US" sz="1600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Center for Rural Design Study Team Members/Roles:</a:t>
            </a:r>
          </a:p>
          <a:p>
            <a:pPr defTabSz="457200"/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	Dewey Thorbeck, Director</a:t>
            </a:r>
          </a:p>
          <a:p>
            <a:pPr lvl="2"/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Steve Roos, Senior Research Fellow, Project Manager</a:t>
            </a:r>
          </a:p>
          <a:p>
            <a:pPr lvl="2"/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Melanie Schroeder, Research Assistant</a:t>
            </a:r>
          </a:p>
          <a:p>
            <a:pPr lvl="2"/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Christopher Tallman, Research Assistant</a:t>
            </a:r>
          </a:p>
          <a:p>
            <a:endParaRPr lang="en-US" sz="1600" dirty="0" smtClean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pPr defTabSz="457200"/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Rivers, Trails &amp; Conservation Assistance Program, National Park Service: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	Randall Thoreson, Outdoor Recreation Planner</a:t>
            </a:r>
          </a:p>
          <a:p>
            <a:endParaRPr lang="en-US" sz="1400" dirty="0"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22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248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ozuka Gothic Pro M" pitchFamily="34" charset="-128"/>
                <a:ea typeface="Kozuka Gothic Pro M" pitchFamily="34" charset="-128"/>
              </a:rPr>
              <a:t>Mississippi River Partnership Plan</a:t>
            </a:r>
            <a:endParaRPr lang="en-US" sz="2800" dirty="0">
              <a:latin typeface="Kozuka Gothic Pro M" pitchFamily="34" charset="-128"/>
              <a:ea typeface="Kozuka Gothic Pro M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52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Steering Committee Members</a:t>
            </a:r>
            <a:endParaRPr lang="en-US" sz="3600" b="1" dirty="0">
              <a:solidFill>
                <a:srgbClr val="800000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914400"/>
            <a:ext cx="7924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Don Gorham – </a:t>
            </a:r>
            <a:r>
              <a:rPr lang="en-US" b="1" dirty="0" smtClean="0"/>
              <a:t>Co-chair</a:t>
            </a:r>
          </a:p>
          <a:p>
            <a:pPr algn="ctr"/>
            <a:r>
              <a:rPr lang="en-US" b="1" dirty="0" smtClean="0"/>
              <a:t>		Howard Brewer – Co-chair		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	Brian Ross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0070C0"/>
                </a:solidFill>
              </a:rPr>
              <a:t>Jan </a:t>
            </a:r>
            <a:r>
              <a:rPr lang="en-US" dirty="0">
                <a:solidFill>
                  <a:srgbClr val="0070C0"/>
                </a:solidFill>
              </a:rPr>
              <a:t>Burton</a:t>
            </a:r>
            <a:endParaRPr lang="en-US" dirty="0" smtClean="0"/>
          </a:p>
          <a:p>
            <a:r>
              <a:rPr lang="en-US" dirty="0" smtClean="0"/>
              <a:t>	Chip Borkenhagen		Rod Osterloh</a:t>
            </a:r>
          </a:p>
          <a:p>
            <a:pPr lvl="1" fontAlgn="b"/>
            <a:r>
              <a:rPr lang="en-US" dirty="0" smtClean="0">
                <a:solidFill>
                  <a:srgbClr val="0070C0"/>
                </a:solidFill>
              </a:rPr>
              <a:t>	Daniel Hegstad			Deb </a:t>
            </a:r>
            <a:r>
              <a:rPr lang="en-US" dirty="0">
                <a:solidFill>
                  <a:srgbClr val="0070C0"/>
                </a:solidFill>
              </a:rPr>
              <a:t>Anderson</a:t>
            </a:r>
          </a:p>
          <a:p>
            <a:pPr fontAlgn="b"/>
            <a:r>
              <a:rPr lang="en-US" dirty="0" smtClean="0"/>
              <a:t>	Dennis Doucette			Holly </a:t>
            </a:r>
            <a:r>
              <a:rPr lang="en-US" dirty="0"/>
              <a:t>Holm </a:t>
            </a:r>
            <a:endParaRPr lang="en-US" dirty="0" smtClean="0"/>
          </a:p>
          <a:p>
            <a:pPr fontAlgn="b"/>
            <a:r>
              <a:rPr lang="en-US" dirty="0">
                <a:solidFill>
                  <a:srgbClr val="0070C0"/>
                </a:solidFill>
              </a:rPr>
              <a:t>	Philip </a:t>
            </a:r>
            <a:r>
              <a:rPr lang="en-US" dirty="0" smtClean="0">
                <a:solidFill>
                  <a:srgbClr val="0070C0"/>
                </a:solidFill>
              </a:rPr>
              <a:t>Hunsicker			Ed </a:t>
            </a:r>
            <a:r>
              <a:rPr lang="en-US" dirty="0">
                <a:solidFill>
                  <a:srgbClr val="0070C0"/>
                </a:solidFill>
              </a:rPr>
              <a:t>Menk</a:t>
            </a:r>
          </a:p>
          <a:p>
            <a:pPr fontAlgn="b"/>
            <a:r>
              <a:rPr lang="en-US" dirty="0" smtClean="0"/>
              <a:t>	Erik Roberts			Holly </a:t>
            </a:r>
            <a:r>
              <a:rPr lang="en-US" dirty="0"/>
              <a:t>Holm </a:t>
            </a:r>
          </a:p>
          <a:p>
            <a:pPr fontAlgn="b"/>
            <a:r>
              <a:rPr lang="en-US" dirty="0" smtClean="0">
                <a:solidFill>
                  <a:srgbClr val="0070C0"/>
                </a:solidFill>
              </a:rPr>
              <a:t>	Jeff Behr				Jeff </a:t>
            </a:r>
            <a:r>
              <a:rPr lang="en-US" dirty="0">
                <a:solidFill>
                  <a:srgbClr val="0070C0"/>
                </a:solidFill>
              </a:rPr>
              <a:t>Hulsether</a:t>
            </a:r>
          </a:p>
          <a:p>
            <a:pPr fontAlgn="b"/>
            <a:r>
              <a:rPr lang="en-US" dirty="0" smtClean="0"/>
              <a:t>	Jeff </a:t>
            </a:r>
            <a:r>
              <a:rPr lang="en-US" dirty="0" err="1" smtClean="0"/>
              <a:t>Ledin</a:t>
            </a:r>
            <a:r>
              <a:rPr lang="en-US" dirty="0" smtClean="0"/>
              <a:t>			John Forrest</a:t>
            </a:r>
            <a:endParaRPr lang="en-US" dirty="0"/>
          </a:p>
          <a:p>
            <a:pPr fontAlgn="b"/>
            <a:r>
              <a:rPr lang="en-US" dirty="0" smtClean="0">
                <a:solidFill>
                  <a:srgbClr val="0070C0"/>
                </a:solidFill>
              </a:rPr>
              <a:t>	Kari Christensen			Karl </a:t>
            </a:r>
            <a:r>
              <a:rPr lang="en-US" dirty="0">
                <a:solidFill>
                  <a:srgbClr val="0070C0"/>
                </a:solidFill>
              </a:rPr>
              <a:t>Samp</a:t>
            </a:r>
          </a:p>
          <a:p>
            <a:pPr fontAlgn="b"/>
            <a:r>
              <a:rPr lang="en-US" dirty="0" smtClean="0"/>
              <a:t>	</a:t>
            </a:r>
            <a:r>
              <a:rPr lang="en-US" dirty="0" err="1" smtClean="0"/>
              <a:t>Kathi</a:t>
            </a:r>
            <a:r>
              <a:rPr lang="en-US" dirty="0" smtClean="0"/>
              <a:t> </a:t>
            </a:r>
            <a:r>
              <a:rPr lang="en-US" dirty="0" err="1" smtClean="0"/>
              <a:t>Nagorski</a:t>
            </a:r>
            <a:r>
              <a:rPr lang="en-US" dirty="0" smtClean="0"/>
              <a:t>			Marcia </a:t>
            </a:r>
            <a:r>
              <a:rPr lang="en-US" dirty="0"/>
              <a:t>Ferris</a:t>
            </a:r>
          </a:p>
          <a:p>
            <a:pPr fontAlgn="b"/>
            <a:r>
              <a:rPr lang="en-US" dirty="0" smtClean="0">
                <a:solidFill>
                  <a:srgbClr val="0070C0"/>
                </a:solidFill>
              </a:rPr>
              <a:t>	Miranda Anderson		Richard </a:t>
            </a:r>
            <a:r>
              <a:rPr lang="en-US" dirty="0">
                <a:solidFill>
                  <a:srgbClr val="0070C0"/>
                </a:solidFill>
              </a:rPr>
              <a:t>Polipnick</a:t>
            </a:r>
          </a:p>
          <a:p>
            <a:pPr fontAlgn="b"/>
            <a:r>
              <a:rPr lang="en-US" dirty="0"/>
              <a:t>	Robert </a:t>
            </a:r>
            <a:r>
              <a:rPr lang="en-US" dirty="0" smtClean="0"/>
              <a:t>Neumann			Sarah Hayden Shaw</a:t>
            </a:r>
            <a:endParaRPr lang="en-US" dirty="0"/>
          </a:p>
          <a:p>
            <a:pPr fontAlgn="b"/>
            <a:r>
              <a:rPr lang="en-US" dirty="0" smtClean="0">
                <a:solidFill>
                  <a:srgbClr val="0070C0"/>
                </a:solidFill>
              </a:rPr>
              <a:t>	Shaun </a:t>
            </a:r>
            <a:r>
              <a:rPr lang="en-US" dirty="0" err="1" smtClean="0">
                <a:solidFill>
                  <a:srgbClr val="0070C0"/>
                </a:solidFill>
              </a:rPr>
              <a:t>Stanich</a:t>
            </a:r>
            <a:r>
              <a:rPr lang="en-US" dirty="0" smtClean="0">
                <a:solidFill>
                  <a:srgbClr val="0070C0"/>
                </a:solidFill>
              </a:rPr>
              <a:t>			Steve </a:t>
            </a:r>
            <a:r>
              <a:rPr lang="en-US" dirty="0">
                <a:solidFill>
                  <a:srgbClr val="0070C0"/>
                </a:solidFill>
              </a:rPr>
              <a:t>Lund</a:t>
            </a:r>
          </a:p>
          <a:p>
            <a:pPr fontAlgn="b"/>
            <a:r>
              <a:rPr lang="en-US" dirty="0" smtClean="0"/>
              <a:t>	Tim Terrill			Tony </a:t>
            </a:r>
            <a:r>
              <a:rPr lang="en-US" dirty="0"/>
              <a:t>Sailer</a:t>
            </a:r>
          </a:p>
          <a:p>
            <a:pPr fontAlgn="b"/>
            <a:r>
              <a:rPr lang="en-US" dirty="0" smtClean="0">
                <a:solidFill>
                  <a:srgbClr val="0070C0"/>
                </a:solidFill>
              </a:rPr>
              <a:t>	Wade Miller			Karl </a:t>
            </a:r>
            <a:r>
              <a:rPr lang="en-US" dirty="0">
                <a:solidFill>
                  <a:srgbClr val="0070C0"/>
                </a:solidFill>
              </a:rPr>
              <a:t>Samp</a:t>
            </a:r>
          </a:p>
          <a:p>
            <a:pPr fontAlgn="b"/>
            <a:r>
              <a:rPr lang="en-US" dirty="0" smtClean="0"/>
              <a:t>					</a:t>
            </a:r>
            <a:r>
              <a:rPr lang="en-US" dirty="0" smtClean="0">
                <a:solidFill>
                  <a:srgbClr val="0070C0"/>
                </a:solidFill>
              </a:rPr>
              <a:t>				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41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Process Purpose 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/>
              <a:t>This process was intended to visually present the Bridge </a:t>
            </a:r>
            <a:r>
              <a:rPr lang="en-US" sz="1800" dirty="0"/>
              <a:t>to Bride </a:t>
            </a:r>
            <a:r>
              <a:rPr lang="en-US" sz="1800" dirty="0" smtClean="0"/>
              <a:t>Vision Plan concepts and to illustrate the riverfront’s potential for improved active and passive recreation, arts and culture opportunities and economic development for our citizens and visitors.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Intended to energize the community, to get it </a:t>
            </a:r>
            <a:r>
              <a:rPr lang="en-US" sz="3600" i="1" dirty="0" smtClean="0">
                <a:solidFill>
                  <a:srgbClr val="FF0000"/>
                </a:solidFill>
                <a:latin typeface="Forte" panose="03060902040502070203" pitchFamily="66" charset="0"/>
              </a:rPr>
              <a:t>“Fired up”</a:t>
            </a:r>
            <a:r>
              <a:rPr lang="en-US" sz="3600" dirty="0" smtClean="0">
                <a:latin typeface="Forte" panose="03060902040502070203" pitchFamily="66" charset="0"/>
              </a:rPr>
              <a:t> </a:t>
            </a:r>
            <a:r>
              <a:rPr lang="en-US" sz="1800" dirty="0" smtClean="0"/>
              <a:t>and talking about the river’s potential.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Used as a guide to the next step in the process.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771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22" y="491534"/>
            <a:ext cx="7278756" cy="5604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6248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ozuka Gothic Pro M" pitchFamily="34" charset="-128"/>
                <a:ea typeface="Kozuka Gothic Pro M" pitchFamily="34" charset="-128"/>
              </a:rPr>
              <a:t>Mississippi River Partnership Plan</a:t>
            </a:r>
            <a:endParaRPr lang="en-US" sz="2800" dirty="0">
              <a:latin typeface="Kozuka Gothic Pro M" pitchFamily="34" charset="-128"/>
              <a:ea typeface="Kozuka Gothic Pro M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240" y="762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Regional Perspective</a:t>
            </a:r>
            <a:endParaRPr lang="en-US" sz="3200" b="1" dirty="0">
              <a:solidFill>
                <a:srgbClr val="800000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2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248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ozuka Gothic Pro M" pitchFamily="34" charset="-128"/>
                <a:ea typeface="Kozuka Gothic Pro M" pitchFamily="34" charset="-128"/>
              </a:rPr>
              <a:t>Mississippi River Partnership Plan</a:t>
            </a:r>
            <a:endParaRPr lang="en-US" sz="2800" dirty="0">
              <a:latin typeface="Kozuka Gothic Pro M" pitchFamily="34" charset="-128"/>
              <a:ea typeface="Kozuka Gothic Pro M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240" y="762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  <a:latin typeface="Kozuka Gothic Pro M" pitchFamily="34" charset="-128"/>
                <a:ea typeface="Kozuka Gothic Pro M" pitchFamily="34" charset="-128"/>
              </a:rPr>
              <a:t>Community Perspective</a:t>
            </a:r>
            <a:endParaRPr lang="en-US" sz="3200" b="1" dirty="0">
              <a:solidFill>
                <a:srgbClr val="800000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31" y="609600"/>
            <a:ext cx="7239869" cy="5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36863"/>
            <a:ext cx="34305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00000"/>
                </a:solidFill>
              </a:rPr>
              <a:t>Mississippi River Partnership Plan</a:t>
            </a:r>
          </a:p>
          <a:p>
            <a:pPr algn="ctr"/>
            <a:r>
              <a:rPr lang="en-US" sz="3600" dirty="0" smtClean="0">
                <a:solidFill>
                  <a:srgbClr val="800000"/>
                </a:solidFill>
              </a:rPr>
              <a:t>for the City of Brainerd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Input &amp; Results 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Information for this report was collected at a community workshop on Saturday May 31, 2014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76200"/>
            <a:ext cx="2362200" cy="3919305"/>
          </a:xfrm>
          <a:prstGeom prst="rect">
            <a:avLst/>
          </a:prstGeom>
        </p:spPr>
      </p:pic>
      <p:pic>
        <p:nvPicPr>
          <p:cNvPr id="6" name="Content Placeholder 2"/>
          <p:cNvPicPr>
            <a:picLocks noGrp="1" noChangeAspect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69147" y="3202535"/>
            <a:ext cx="2484053" cy="33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40&quot;/&gt;&lt;/object&gt;&lt;object type=&quot;3&quot; unique_id=&quot;10110&quot;&gt;&lt;property id=&quot;20148&quot; value=&quot;5&quot;/&gt;&lt;property id=&quot;20300&quot; value=&quot;Slide 2&quot;/&gt;&lt;property id=&quot;20307&quot; value=&quot;449&quot;/&gt;&lt;/object&gt;&lt;object type=&quot;3&quot; unique_id=&quot;10875&quot;&gt;&lt;property id=&quot;20148&quot; value=&quot;5&quot;/&gt;&lt;property id=&quot;20300&quot; value=&quot;Slide 15&quot;/&gt;&lt;property id=&quot;20307&quot; value=&quot;457&quot;/&gt;&lt;/object&gt;&lt;object type=&quot;3&quot; unique_id=&quot;11040&quot;&gt;&lt;property id=&quot;20148&quot; value=&quot;5&quot;/&gt;&lt;property id=&quot;20300&quot; value=&quot;Slide 16&quot;/&gt;&lt;property id=&quot;20307&quot; value=&quot;461&quot;/&gt;&lt;/object&gt;&lt;object type=&quot;3&quot; unique_id=&quot;11041&quot;&gt;&lt;property id=&quot;20148&quot; value=&quot;5&quot;/&gt;&lt;property id=&quot;20300&quot; value=&quot;Slide 22&quot;/&gt;&lt;property id=&quot;20307&quot; value=&quot;460&quot;/&gt;&lt;/object&gt;&lt;object type=&quot;3&quot; unique_id=&quot;11703&quot;&gt;&lt;property id=&quot;20148&quot; value=&quot;5&quot;/&gt;&lt;property id=&quot;20300&quot; value=&quot;Slide 40&quot;/&gt;&lt;property id=&quot;20307&quot; value=&quot;488&quot;/&gt;&lt;/object&gt;&lt;object type=&quot;3&quot; unique_id=&quot;11942&quot;&gt;&lt;property id=&quot;20148&quot; value=&quot;5&quot;/&gt;&lt;property id=&quot;20300&quot; value=&quot;Slide 5&quot;/&gt;&lt;property id=&quot;20307&quot; value=&quot;489&quot;/&gt;&lt;/object&gt;&lt;object type=&quot;3&quot; unique_id=&quot;12013&quot;&gt;&lt;property id=&quot;20148&quot; value=&quot;5&quot;/&gt;&lt;property id=&quot;20300&quot; value=&quot;Slide 6&quot;/&gt;&lt;property id=&quot;20307&quot; value=&quot;490&quot;/&gt;&lt;/object&gt;&lt;object type=&quot;3&quot; unique_id=&quot;12014&quot;&gt;&lt;property id=&quot;20148&quot; value=&quot;5&quot;/&gt;&lt;property id=&quot;20300&quot; value=&quot;Slide 7&quot;/&gt;&lt;property id=&quot;20307&quot; value=&quot;491&quot;/&gt;&lt;/object&gt;&lt;object type=&quot;3&quot; unique_id=&quot;12237&quot;&gt;&lt;property id=&quot;20148&quot; value=&quot;5&quot;/&gt;&lt;property id=&quot;20300&quot; value=&quot;Slide 3&quot;/&gt;&lt;property id=&quot;20307&quot; value=&quot;492&quot;/&gt;&lt;/object&gt;&lt;object type=&quot;3&quot; unique_id=&quot;12238&quot;&gt;&lt;property id=&quot;20148&quot; value=&quot;5&quot;/&gt;&lt;property id=&quot;20300&quot; value=&quot;Slide 8&quot;/&gt;&lt;property id=&quot;20307&quot; value=&quot;493&quot;/&gt;&lt;/object&gt;&lt;object type=&quot;3&quot; unique_id=&quot;12239&quot;&gt;&lt;property id=&quot;20148&quot; value=&quot;5&quot;/&gt;&lt;property id=&quot;20300&quot; value=&quot;Slide 9&quot;/&gt;&lt;property id=&quot;20307&quot; value=&quot;494&quot;/&gt;&lt;/object&gt;&lt;object type=&quot;3&quot; unique_id=&quot;12520&quot;&gt;&lt;property id=&quot;20148&quot; value=&quot;5&quot;/&gt;&lt;property id=&quot;20300&quot; value=&quot;Slide 10&quot;/&gt;&lt;property id=&quot;20307&quot; value=&quot;497&quot;/&gt;&lt;/object&gt;&lt;object type=&quot;3&quot; unique_id=&quot;12521&quot;&gt;&lt;property id=&quot;20148&quot; value=&quot;5&quot;/&gt;&lt;property id=&quot;20300&quot; value=&quot;Slide 11&quot;/&gt;&lt;property id=&quot;20307&quot; value=&quot;495&quot;/&gt;&lt;/object&gt;&lt;object type=&quot;3&quot; unique_id=&quot;12522&quot;&gt;&lt;property id=&quot;20148&quot; value=&quot;5&quot;/&gt;&lt;property id=&quot;20300&quot; value=&quot;Slide 12&quot;/&gt;&lt;property id=&quot;20307&quot; value=&quot;496&quot;/&gt;&lt;/object&gt;&lt;object type=&quot;3&quot; unique_id=&quot;12523&quot;&gt;&lt;property id=&quot;20148&quot; value=&quot;5&quot;/&gt;&lt;property id=&quot;20300&quot; value=&quot;Slide 13&quot;/&gt;&lt;property id=&quot;20307&quot; value=&quot;499&quot;/&gt;&lt;/object&gt;&lt;object type=&quot;3&quot; unique_id=&quot;12524&quot;&gt;&lt;property id=&quot;20148&quot; value=&quot;5&quot;/&gt;&lt;property id=&quot;20300&quot; value=&quot;Slide 14&quot;/&gt;&lt;property id=&quot;20307&quot; value=&quot;498&quot;/&gt;&lt;/object&gt;&lt;object type=&quot;3&quot; unique_id=&quot;12705&quot;&gt;&lt;property id=&quot;20148&quot; value=&quot;5&quot;/&gt;&lt;property id=&quot;20300&quot; value=&quot;Slide 31&quot;/&gt;&lt;property id=&quot;20307&quot; value=&quot;500&quot;/&gt;&lt;/object&gt;&lt;object type=&quot;3&quot; unique_id=&quot;12844&quot;&gt;&lt;property id=&quot;20148&quot; value=&quot;5&quot;/&gt;&lt;property id=&quot;20300&quot; value=&quot;Slide 17&quot;/&gt;&lt;property id=&quot;20307&quot; value=&quot;501&quot;/&gt;&lt;/object&gt;&lt;object type=&quot;3&quot; unique_id=&quot;12986&quot;&gt;&lt;property id=&quot;20148&quot; value=&quot;5&quot;/&gt;&lt;property id=&quot;20300&quot; value=&quot;Slide 18&quot;/&gt;&lt;property id=&quot;20307&quot; value=&quot;502&quot;/&gt;&lt;/object&gt;&lt;object type=&quot;3&quot; unique_id=&quot;13129&quot;&gt;&lt;property id=&quot;20148&quot; value=&quot;5&quot;/&gt;&lt;property id=&quot;20300&quot; value=&quot;Slide 19&quot;/&gt;&lt;property id=&quot;20307&quot; value=&quot;503&quot;/&gt;&lt;/object&gt;&lt;object type=&quot;3&quot; unique_id=&quot;13466&quot;&gt;&lt;property id=&quot;20148&quot; value=&quot;5&quot;/&gt;&lt;property id=&quot;20300&quot; value=&quot;Slide 20&quot;/&gt;&lt;property id=&quot;20307&quot; value=&quot;504&quot;/&gt;&lt;/object&gt;&lt;object type=&quot;3&quot; unique_id=&quot;13467&quot;&gt;&lt;property id=&quot;20148&quot; value=&quot;5&quot;/&gt;&lt;property id=&quot;20300&quot; value=&quot;Slide 21&quot;/&gt;&lt;property id=&quot;20307&quot; value=&quot;505&quot;/&gt;&lt;/object&gt;&lt;object type=&quot;3&quot; unique_id=&quot;13718&quot;&gt;&lt;property id=&quot;20148&quot; value=&quot;5&quot;/&gt;&lt;property id=&quot;20300&quot; value=&quot;Slide 24&quot;/&gt;&lt;property id=&quot;20307&quot; value=&quot;506&quot;/&gt;&lt;/object&gt;&lt;object type=&quot;3&quot; unique_id=&quot;13923&quot;&gt;&lt;property id=&quot;20148&quot; value=&quot;5&quot;/&gt;&lt;property id=&quot;20300&quot; value=&quot;Slide 23&quot;/&gt;&lt;property id=&quot;20307&quot; value=&quot;507&quot;/&gt;&lt;/object&gt;&lt;object type=&quot;3&quot; unique_id=&quot;13924&quot;&gt;&lt;property id=&quot;20148&quot; value=&quot;5&quot;/&gt;&lt;property id=&quot;20300&quot; value=&quot;Slide 25&quot;/&gt;&lt;property id=&quot;20307&quot; value=&quot;508&quot;/&gt;&lt;/object&gt;&lt;object type=&quot;3&quot; unique_id=&quot;14190&quot;&gt;&lt;property id=&quot;20148&quot; value=&quot;5&quot;/&gt;&lt;property id=&quot;20300&quot; value=&quot;Slide 26&quot;/&gt;&lt;property id=&quot;20307&quot; value=&quot;509&quot;/&gt;&lt;/object&gt;&lt;object type=&quot;3&quot; unique_id=&quot;14191&quot;&gt;&lt;property id=&quot;20148&quot; value=&quot;5&quot;/&gt;&lt;property id=&quot;20300&quot; value=&quot;Slide 27&quot;/&gt;&lt;property id=&quot;20307&quot; value=&quot;510&quot;/&gt;&lt;/object&gt;&lt;object type=&quot;3&quot; unique_id=&quot;14192&quot;&gt;&lt;property id=&quot;20148&quot; value=&quot;5&quot;/&gt;&lt;property id=&quot;20300&quot; value=&quot;Slide 28&quot;/&gt;&lt;property id=&quot;20307&quot; value=&quot;511&quot;/&gt;&lt;/object&gt;&lt;object type=&quot;3&quot; unique_id=&quot;14473&quot;&gt;&lt;property id=&quot;20148&quot; value=&quot;5&quot;/&gt;&lt;property id=&quot;20300&quot; value=&quot;Slide 32&quot;/&gt;&lt;property id=&quot;20307&quot; value=&quot;512&quot;/&gt;&lt;/object&gt;&lt;object type=&quot;3&quot; unique_id=&quot;14657&quot;&gt;&lt;property id=&quot;20148&quot; value=&quot;5&quot;/&gt;&lt;property id=&quot;20300&quot; value=&quot;Slide 33&quot;/&gt;&lt;property id=&quot;20307&quot; value=&quot;513&quot;/&gt;&lt;/object&gt;&lt;object type=&quot;3&quot; unique_id=&quot;14658&quot;&gt;&lt;property id=&quot;20148&quot; value=&quot;5&quot;/&gt;&lt;property id=&quot;20300&quot; value=&quot;Slide 34&quot;/&gt;&lt;property id=&quot;20307&quot; value=&quot;514&quot;/&gt;&lt;/object&gt;&lt;object type=&quot;3&quot; unique_id=&quot;14791&quot;&gt;&lt;property id=&quot;20148&quot; value=&quot;5&quot;/&gt;&lt;property id=&quot;20300&quot; value=&quot;Slide 35&quot;/&gt;&lt;property id=&quot;20307&quot; value=&quot;515&quot;/&gt;&lt;/object&gt;&lt;object type=&quot;3&quot; unique_id=&quot;14966&quot;&gt;&lt;property id=&quot;20148&quot; value=&quot;5&quot;/&gt;&lt;property id=&quot;20300&quot; value=&quot;Slide 36&quot;/&gt;&lt;property id=&quot;20307&quot; value=&quot;516&quot;/&gt;&lt;/object&gt;&lt;object type=&quot;3&quot; unique_id=&quot;14967&quot;&gt;&lt;property id=&quot;20148&quot; value=&quot;5&quot;/&gt;&lt;property id=&quot;20300&quot; value=&quot;Slide 37&quot;/&gt;&lt;property id=&quot;20307&quot; value=&quot;517&quot;/&gt;&lt;/object&gt;&lt;object type=&quot;3&quot; unique_id=&quot;15103&quot;&gt;&lt;property id=&quot;20148&quot; value=&quot;5&quot;/&gt;&lt;property id=&quot;20300&quot; value=&quot;Slide 38&quot;/&gt;&lt;property id=&quot;20307&quot; value=&quot;518&quot;/&gt;&lt;/object&gt;&lt;object type=&quot;3&quot; unique_id=&quot;15273&quot;&gt;&lt;property id=&quot;20148&quot; value=&quot;5&quot;/&gt;&lt;property id=&quot;20300&quot; value=&quot;Slide 29&quot;/&gt;&lt;property id=&quot;20307&quot; value=&quot;519&quot;/&gt;&lt;/object&gt;&lt;object type=&quot;3&quot; unique_id=&quot;15274&quot;&gt;&lt;property id=&quot;20148&quot; value=&quot;5&quot;/&gt;&lt;property id=&quot;20300&quot; value=&quot;Slide 30&quot;/&gt;&lt;property id=&quot;20307&quot; value=&quot;520&quot;/&gt;&lt;/object&gt;&lt;object type=&quot;3&quot; unique_id=&quot;15748&quot;&gt;&lt;property id=&quot;20148&quot; value=&quot;5&quot;/&gt;&lt;property id=&quot;20300&quot; value=&quot;Slide 4&quot;/&gt;&lt;property id=&quot;20307&quot; value=&quot;521&quot;/&gt;&lt;/object&gt;&lt;object type=&quot;3&quot; unique_id=&quot;15881&quot;&gt;&lt;property id=&quot;20148&quot; value=&quot;5&quot;/&gt;&lt;property id=&quot;20300&quot; value=&quot;Slide 39&quot;/&gt;&lt;property id=&quot;20307&quot; value=&quot;522&quot;/&gt;&lt;/object&gt;&lt;object type=&quot;3&quot; unique_id=&quot;16092&quot;&gt;&lt;property id=&quot;20148&quot; value=&quot;5&quot;/&gt;&lt;property id=&quot;20300&quot; value=&quot;Slide 41&quot;/&gt;&lt;property id=&quot;20307&quot; value=&quot;52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21707_Vermillion Highlands">
  <a:themeElements>
    <a:clrScheme name="121707_Vermillion Highland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1707_Vermillion High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21707_Vermillion Highlan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1707_Vermillion Highland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1707_Vermillion Highland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1707_Vermillion Highland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1707_Vermillion Highland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1707_Vermillion Highland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1707_Vermillion Highland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1707_Vermillion Highland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1707_Vermillion Highland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1707_Vermillion Highland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1707_Vermillion Highland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1707_Vermillion Highland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121707_Vermillion Highlands</Template>
  <TotalTime>3859</TotalTime>
  <Words>1205</Words>
  <Application>Microsoft Office PowerPoint</Application>
  <PresentationFormat>On-screen Show (4:3)</PresentationFormat>
  <Paragraphs>198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121707_Vermillion Highlands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Purpose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Steering Committee's highest ranked concepts: </vt:lpstr>
    </vt:vector>
  </TitlesOfParts>
  <Company>University Of Minnesota - 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cfansuser</dc:creator>
  <cp:lastModifiedBy>Lyn</cp:lastModifiedBy>
  <cp:revision>215</cp:revision>
  <cp:lastPrinted>2015-03-23T22:29:40Z</cp:lastPrinted>
  <dcterms:created xsi:type="dcterms:W3CDTF">2008-02-18T17:38:23Z</dcterms:created>
  <dcterms:modified xsi:type="dcterms:W3CDTF">2015-04-23T16:01:52Z</dcterms:modified>
</cp:coreProperties>
</file>