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51" r:id="rId2"/>
    <p:sldId id="352" r:id="rId3"/>
    <p:sldId id="353" r:id="rId4"/>
    <p:sldId id="355" r:id="rId5"/>
    <p:sldId id="356" r:id="rId6"/>
    <p:sldId id="357" r:id="rId7"/>
    <p:sldId id="358" r:id="rId8"/>
    <p:sldId id="359" r:id="rId9"/>
    <p:sldId id="360" r:id="rId10"/>
    <p:sldId id="363" r:id="rId11"/>
    <p:sldId id="364" r:id="rId12"/>
    <p:sldId id="362" r:id="rId13"/>
    <p:sldId id="3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186"/>
    <a:srgbClr val="8B898A"/>
    <a:srgbClr val="F4F4F4"/>
    <a:srgbClr val="936467"/>
    <a:srgbClr val="ECDC8E"/>
    <a:srgbClr val="1D2228"/>
    <a:srgbClr val="73A0B7"/>
    <a:srgbClr val="B57B5F"/>
    <a:srgbClr val="2D3338"/>
    <a:srgbClr val="092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94558"/>
  </p:normalViewPr>
  <p:slideViewPr>
    <p:cSldViewPr snapToGrid="0" snapToObjects="1">
      <p:cViewPr varScale="1">
        <p:scale>
          <a:sx n="63" d="100"/>
          <a:sy n="63" d="100"/>
        </p:scale>
        <p:origin x="968" y="56"/>
      </p:cViewPr>
      <p:guideLst>
        <p:guide orient="horz" pos="2160"/>
        <p:guide pos="3840"/>
      </p:guideLst>
    </p:cSldViewPr>
  </p:slideViewPr>
  <p:notesTextViewPr>
    <p:cViewPr>
      <p:scale>
        <a:sx n="1" d="1"/>
        <a:sy n="1" d="1"/>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4EFF1-A4FD-A14B-81CC-23D30CF595EC}"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BFA5-FDC8-1943-B862-D8F40AD0C0FF}" type="slidenum">
              <a:rPr lang="en-US" smtClean="0"/>
              <a:t>‹#›</a:t>
            </a:fld>
            <a:endParaRPr lang="en-US"/>
          </a:p>
        </p:txBody>
      </p:sp>
    </p:spTree>
    <p:extLst>
      <p:ext uri="{BB962C8B-B14F-4D97-AF65-F5344CB8AC3E}">
        <p14:creationId xmlns:p14="http://schemas.microsoft.com/office/powerpoint/2010/main" val="7396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6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7" name="Picture Placeholder 6"/>
          <p:cNvSpPr>
            <a:spLocks noGrp="1"/>
          </p:cNvSpPr>
          <p:nvPr>
            <p:ph type="pic" sz="quarter" idx="12"/>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98498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39798" y="-1"/>
            <a:ext cx="7752202" cy="6858000"/>
          </a:xfrm>
          <a:custGeom>
            <a:avLst/>
            <a:gdLst>
              <a:gd name="connsiteX0" fmla="*/ 0 w 7752202"/>
              <a:gd name="connsiteY0" fmla="*/ 0 h 6858000"/>
              <a:gd name="connsiteX1" fmla="*/ 7752202 w 7752202"/>
              <a:gd name="connsiteY1" fmla="*/ 0 h 6858000"/>
              <a:gd name="connsiteX2" fmla="*/ 7752202 w 7752202"/>
              <a:gd name="connsiteY2" fmla="*/ 6858000 h 6858000"/>
              <a:gd name="connsiteX3" fmla="*/ 0 w 7752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52202" h="6858000">
                <a:moveTo>
                  <a:pt x="0" y="0"/>
                </a:moveTo>
                <a:lnTo>
                  <a:pt x="7752202" y="0"/>
                </a:lnTo>
                <a:lnTo>
                  <a:pt x="7752202" y="6858000"/>
                </a:lnTo>
                <a:lnTo>
                  <a:pt x="0" y="6858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47777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710616"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97042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39190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70969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55309"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78447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5334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2" name="Picture Placeholder 21"/>
          <p:cNvSpPr>
            <a:spLocks noGrp="1"/>
          </p:cNvSpPr>
          <p:nvPr>
            <p:ph type="pic" sz="quarter" idx="11"/>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3" name="Picture Placeholder 22"/>
          <p:cNvSpPr>
            <a:spLocks noGrp="1"/>
          </p:cNvSpPr>
          <p:nvPr>
            <p:ph type="pic" sz="quarter" idx="12"/>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4" name="Picture Placeholder 23"/>
          <p:cNvSpPr>
            <a:spLocks noGrp="1"/>
          </p:cNvSpPr>
          <p:nvPr>
            <p:ph type="pic" sz="quarter" idx="13"/>
          </p:nvPr>
        </p:nvSpPr>
        <p:spPr>
          <a:xfrm>
            <a:off x="8763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17701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009198"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0" name="Picture Placeholder 19"/>
          <p:cNvSpPr>
            <a:spLocks noGrp="1"/>
          </p:cNvSpPr>
          <p:nvPr>
            <p:ph type="pic" sz="quarter" idx="11"/>
          </p:nvPr>
        </p:nvSpPr>
        <p:spPr>
          <a:xfrm>
            <a:off x="6427439"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1" name="Picture Placeholder 20"/>
          <p:cNvSpPr>
            <a:spLocks noGrp="1"/>
          </p:cNvSpPr>
          <p:nvPr>
            <p:ph type="pic" sz="quarter" idx="12"/>
          </p:nvPr>
        </p:nvSpPr>
        <p:spPr>
          <a:xfrm>
            <a:off x="8845680"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2" name="Picture Placeholder 21"/>
          <p:cNvSpPr>
            <a:spLocks noGrp="1"/>
          </p:cNvSpPr>
          <p:nvPr>
            <p:ph type="pic" sz="quarter" idx="13"/>
          </p:nvPr>
        </p:nvSpPr>
        <p:spPr>
          <a:xfrm>
            <a:off x="4009198"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3" name="Picture Placeholder 22"/>
          <p:cNvSpPr>
            <a:spLocks noGrp="1"/>
          </p:cNvSpPr>
          <p:nvPr>
            <p:ph type="pic" sz="quarter" idx="14"/>
          </p:nvPr>
        </p:nvSpPr>
        <p:spPr>
          <a:xfrm>
            <a:off x="6427439"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24" name="Picture Placeholder 23"/>
          <p:cNvSpPr>
            <a:spLocks noGrp="1"/>
          </p:cNvSpPr>
          <p:nvPr>
            <p:ph type="pic" sz="quarter" idx="15"/>
          </p:nvPr>
        </p:nvSpPr>
        <p:spPr>
          <a:xfrm>
            <a:off x="8845680"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768449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3363686" y="358346"/>
            <a:ext cx="6226629" cy="3527854"/>
          </a:xfrm>
          <a:custGeom>
            <a:avLst/>
            <a:gdLst>
              <a:gd name="connsiteX0" fmla="*/ 0 w 6226629"/>
              <a:gd name="connsiteY0" fmla="*/ 0 h 3527854"/>
              <a:gd name="connsiteX1" fmla="*/ 6226629 w 6226629"/>
              <a:gd name="connsiteY1" fmla="*/ 0 h 3527854"/>
              <a:gd name="connsiteX2" fmla="*/ 6226629 w 6226629"/>
              <a:gd name="connsiteY2" fmla="*/ 3527854 h 3527854"/>
              <a:gd name="connsiteX3" fmla="*/ 0 w 6226629"/>
              <a:gd name="connsiteY3" fmla="*/ 3527854 h 3527854"/>
            </a:gdLst>
            <a:ahLst/>
            <a:cxnLst>
              <a:cxn ang="0">
                <a:pos x="connsiteX0" y="connsiteY0"/>
              </a:cxn>
              <a:cxn ang="0">
                <a:pos x="connsiteX1" y="connsiteY1"/>
              </a:cxn>
              <a:cxn ang="0">
                <a:pos x="connsiteX2" y="connsiteY2"/>
              </a:cxn>
              <a:cxn ang="0">
                <a:pos x="connsiteX3" y="connsiteY3"/>
              </a:cxn>
            </a:cxnLst>
            <a:rect l="l" t="t" r="r" b="b"/>
            <a:pathLst>
              <a:path w="6226629" h="3527854">
                <a:moveTo>
                  <a:pt x="0" y="0"/>
                </a:moveTo>
                <a:lnTo>
                  <a:pt x="6226629" y="0"/>
                </a:lnTo>
                <a:lnTo>
                  <a:pt x="6226629" y="3527854"/>
                </a:lnTo>
                <a:lnTo>
                  <a:pt x="0" y="3527854"/>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7" name="Picture Placeholder 16"/>
          <p:cNvSpPr>
            <a:spLocks noGrp="1"/>
          </p:cNvSpPr>
          <p:nvPr>
            <p:ph type="pic" sz="quarter" idx="11"/>
          </p:nvPr>
        </p:nvSpPr>
        <p:spPr>
          <a:xfrm>
            <a:off x="5312230" y="4037717"/>
            <a:ext cx="4278084" cy="3429883"/>
          </a:xfrm>
          <a:custGeom>
            <a:avLst/>
            <a:gdLst>
              <a:gd name="connsiteX0" fmla="*/ 0 w 4278084"/>
              <a:gd name="connsiteY0" fmla="*/ 0 h 3429883"/>
              <a:gd name="connsiteX1" fmla="*/ 4278084 w 4278084"/>
              <a:gd name="connsiteY1" fmla="*/ 0 h 3429883"/>
              <a:gd name="connsiteX2" fmla="*/ 4278084 w 4278084"/>
              <a:gd name="connsiteY2" fmla="*/ 3429883 h 3429883"/>
              <a:gd name="connsiteX3" fmla="*/ 0 w 4278084"/>
              <a:gd name="connsiteY3" fmla="*/ 3429883 h 3429883"/>
            </a:gdLst>
            <a:ahLst/>
            <a:cxnLst>
              <a:cxn ang="0">
                <a:pos x="connsiteX0" y="connsiteY0"/>
              </a:cxn>
              <a:cxn ang="0">
                <a:pos x="connsiteX1" y="connsiteY1"/>
              </a:cxn>
              <a:cxn ang="0">
                <a:pos x="connsiteX2" y="connsiteY2"/>
              </a:cxn>
              <a:cxn ang="0">
                <a:pos x="connsiteX3" y="connsiteY3"/>
              </a:cxn>
            </a:cxnLst>
            <a:rect l="l" t="t" r="r" b="b"/>
            <a:pathLst>
              <a:path w="4278084" h="3429883">
                <a:moveTo>
                  <a:pt x="0" y="0"/>
                </a:moveTo>
                <a:lnTo>
                  <a:pt x="4278084" y="0"/>
                </a:lnTo>
                <a:lnTo>
                  <a:pt x="4278084" y="3429883"/>
                </a:lnTo>
                <a:lnTo>
                  <a:pt x="0" y="3429883"/>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9" name="Picture Placeholder 18"/>
          <p:cNvSpPr>
            <a:spLocks noGrp="1"/>
          </p:cNvSpPr>
          <p:nvPr>
            <p:ph type="pic" sz="quarter" idx="12"/>
          </p:nvPr>
        </p:nvSpPr>
        <p:spPr>
          <a:xfrm>
            <a:off x="9744143" y="2219803"/>
            <a:ext cx="2447857" cy="3429883"/>
          </a:xfrm>
          <a:custGeom>
            <a:avLst/>
            <a:gdLst>
              <a:gd name="connsiteX0" fmla="*/ 0 w 2447857"/>
              <a:gd name="connsiteY0" fmla="*/ 0 h 3429883"/>
              <a:gd name="connsiteX1" fmla="*/ 2447857 w 2447857"/>
              <a:gd name="connsiteY1" fmla="*/ 0 h 3429883"/>
              <a:gd name="connsiteX2" fmla="*/ 2447857 w 2447857"/>
              <a:gd name="connsiteY2" fmla="*/ 3429883 h 3429883"/>
              <a:gd name="connsiteX3" fmla="*/ 0 w 2447857"/>
              <a:gd name="connsiteY3" fmla="*/ 3429883 h 3429883"/>
            </a:gdLst>
            <a:ahLst/>
            <a:cxnLst>
              <a:cxn ang="0">
                <a:pos x="connsiteX0" y="connsiteY0"/>
              </a:cxn>
              <a:cxn ang="0">
                <a:pos x="connsiteX1" y="connsiteY1"/>
              </a:cxn>
              <a:cxn ang="0">
                <a:pos x="connsiteX2" y="connsiteY2"/>
              </a:cxn>
              <a:cxn ang="0">
                <a:pos x="connsiteX3" y="connsiteY3"/>
              </a:cxn>
            </a:cxnLst>
            <a:rect l="l" t="t" r="r" b="b"/>
            <a:pathLst>
              <a:path w="2447857" h="3429883">
                <a:moveTo>
                  <a:pt x="0" y="0"/>
                </a:moveTo>
                <a:lnTo>
                  <a:pt x="2447857" y="0"/>
                </a:lnTo>
                <a:lnTo>
                  <a:pt x="2447857" y="3429883"/>
                </a:lnTo>
                <a:lnTo>
                  <a:pt x="0" y="3429883"/>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8" name="Picture Placeholder 17"/>
          <p:cNvSpPr>
            <a:spLocks noGrp="1"/>
          </p:cNvSpPr>
          <p:nvPr>
            <p:ph type="pic" sz="quarter" idx="13"/>
          </p:nvPr>
        </p:nvSpPr>
        <p:spPr>
          <a:xfrm>
            <a:off x="9744143" y="358346"/>
            <a:ext cx="2447857" cy="1709940"/>
          </a:xfrm>
          <a:custGeom>
            <a:avLst/>
            <a:gdLst>
              <a:gd name="connsiteX0" fmla="*/ 0 w 2447857"/>
              <a:gd name="connsiteY0" fmla="*/ 0 h 1709940"/>
              <a:gd name="connsiteX1" fmla="*/ 2447857 w 2447857"/>
              <a:gd name="connsiteY1" fmla="*/ 0 h 1709940"/>
              <a:gd name="connsiteX2" fmla="*/ 2447857 w 2447857"/>
              <a:gd name="connsiteY2" fmla="*/ 1709940 h 1709940"/>
              <a:gd name="connsiteX3" fmla="*/ 0 w 2447857"/>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447857" h="1709940">
                <a:moveTo>
                  <a:pt x="0" y="0"/>
                </a:moveTo>
                <a:lnTo>
                  <a:pt x="2447857" y="0"/>
                </a:lnTo>
                <a:lnTo>
                  <a:pt x="2447857" y="1709940"/>
                </a:lnTo>
                <a:lnTo>
                  <a:pt x="0" y="170994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48278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4071257" y="702894"/>
            <a:ext cx="7282543" cy="5452213"/>
          </a:xfrm>
          <a:custGeom>
            <a:avLst/>
            <a:gdLst>
              <a:gd name="connsiteX0" fmla="*/ 3868838 w 7282543"/>
              <a:gd name="connsiteY0" fmla="*/ 3467804 h 5452213"/>
              <a:gd name="connsiteX1" fmla="*/ 6440201 w 7282543"/>
              <a:gd name="connsiteY1" fmla="*/ 3467804 h 5452213"/>
              <a:gd name="connsiteX2" fmla="*/ 6440201 w 7282543"/>
              <a:gd name="connsiteY2" fmla="*/ 4823489 h 5452213"/>
              <a:gd name="connsiteX3" fmla="*/ 3868838 w 7282543"/>
              <a:gd name="connsiteY3" fmla="*/ 4823489 h 5452213"/>
              <a:gd name="connsiteX4" fmla="*/ 0 w 7282543"/>
              <a:gd name="connsiteY4" fmla="*/ 2829256 h 5452213"/>
              <a:gd name="connsiteX5" fmla="*/ 3768376 w 7282543"/>
              <a:gd name="connsiteY5" fmla="*/ 2829256 h 5452213"/>
              <a:gd name="connsiteX6" fmla="*/ 3768376 w 7282543"/>
              <a:gd name="connsiteY6" fmla="*/ 5452213 h 5452213"/>
              <a:gd name="connsiteX7" fmla="*/ 0 w 7282543"/>
              <a:gd name="connsiteY7" fmla="*/ 5452213 h 5452213"/>
              <a:gd name="connsiteX8" fmla="*/ 3868837 w 7282543"/>
              <a:gd name="connsiteY8" fmla="*/ 1552161 h 5452213"/>
              <a:gd name="connsiteX9" fmla="*/ 7282543 w 7282543"/>
              <a:gd name="connsiteY9" fmla="*/ 1552161 h 5452213"/>
              <a:gd name="connsiteX10" fmla="*/ 7282543 w 7282543"/>
              <a:gd name="connsiteY10" fmla="*/ 3359741 h 5452213"/>
              <a:gd name="connsiteX11" fmla="*/ 3868837 w 7282543"/>
              <a:gd name="connsiteY11" fmla="*/ 3359741 h 5452213"/>
              <a:gd name="connsiteX12" fmla="*/ 1296765 w 7282543"/>
              <a:gd name="connsiteY12" fmla="*/ 697490 h 5452213"/>
              <a:gd name="connsiteX13" fmla="*/ 3768377 w 7282543"/>
              <a:gd name="connsiteY13" fmla="*/ 697490 h 5452213"/>
              <a:gd name="connsiteX14" fmla="*/ 3768377 w 7282543"/>
              <a:gd name="connsiteY14" fmla="*/ 2711369 h 5452213"/>
              <a:gd name="connsiteX15" fmla="*/ 1296765 w 7282543"/>
              <a:gd name="connsiteY15" fmla="*/ 2711369 h 5452213"/>
              <a:gd name="connsiteX16" fmla="*/ 3868839 w 7282543"/>
              <a:gd name="connsiteY16" fmla="*/ 0 h 5452213"/>
              <a:gd name="connsiteX17" fmla="*/ 5952529 w 7282543"/>
              <a:gd name="connsiteY17" fmla="*/ 0 h 5452213"/>
              <a:gd name="connsiteX18" fmla="*/ 5952529 w 7282543"/>
              <a:gd name="connsiteY18" fmla="*/ 1444098 h 5452213"/>
              <a:gd name="connsiteX19" fmla="*/ 3868839 w 7282543"/>
              <a:gd name="connsiteY19" fmla="*/ 1444098 h 5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2543" h="5452213">
                <a:moveTo>
                  <a:pt x="3868838" y="3467804"/>
                </a:moveTo>
                <a:lnTo>
                  <a:pt x="6440201" y="3467804"/>
                </a:lnTo>
                <a:lnTo>
                  <a:pt x="6440201" y="4823489"/>
                </a:lnTo>
                <a:lnTo>
                  <a:pt x="3868838" y="4823489"/>
                </a:lnTo>
                <a:close/>
                <a:moveTo>
                  <a:pt x="0" y="2829256"/>
                </a:moveTo>
                <a:lnTo>
                  <a:pt x="3768376" y="2829256"/>
                </a:lnTo>
                <a:lnTo>
                  <a:pt x="3768376" y="5452213"/>
                </a:lnTo>
                <a:lnTo>
                  <a:pt x="0" y="5452213"/>
                </a:lnTo>
                <a:close/>
                <a:moveTo>
                  <a:pt x="3868837" y="1552161"/>
                </a:moveTo>
                <a:lnTo>
                  <a:pt x="7282543" y="1552161"/>
                </a:lnTo>
                <a:lnTo>
                  <a:pt x="7282543" y="3359741"/>
                </a:lnTo>
                <a:lnTo>
                  <a:pt x="3868837" y="3359741"/>
                </a:lnTo>
                <a:close/>
                <a:moveTo>
                  <a:pt x="1296765" y="697490"/>
                </a:moveTo>
                <a:lnTo>
                  <a:pt x="3768377" y="697490"/>
                </a:lnTo>
                <a:lnTo>
                  <a:pt x="3768377" y="2711369"/>
                </a:lnTo>
                <a:lnTo>
                  <a:pt x="1296765" y="2711369"/>
                </a:lnTo>
                <a:close/>
                <a:moveTo>
                  <a:pt x="3868839" y="0"/>
                </a:moveTo>
                <a:lnTo>
                  <a:pt x="5952529" y="0"/>
                </a:lnTo>
                <a:lnTo>
                  <a:pt x="5952529" y="1444098"/>
                </a:lnTo>
                <a:lnTo>
                  <a:pt x="3868839" y="1444098"/>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4331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305431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8" name="Picture Placeholder 17"/>
          <p:cNvSpPr>
            <a:spLocks noGrp="1"/>
          </p:cNvSpPr>
          <p:nvPr>
            <p:ph type="pic" sz="quarter" idx="11"/>
          </p:nvPr>
        </p:nvSpPr>
        <p:spPr>
          <a:xfrm>
            <a:off x="3048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9" name="Picture Placeholder 18"/>
          <p:cNvSpPr>
            <a:spLocks noGrp="1"/>
          </p:cNvSpPr>
          <p:nvPr>
            <p:ph type="pic" sz="quarter" idx="12"/>
          </p:nvPr>
        </p:nvSpPr>
        <p:spPr>
          <a:xfrm>
            <a:off x="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6" name="Picture Placeholder 15"/>
          <p:cNvSpPr>
            <a:spLocks noGrp="1"/>
          </p:cNvSpPr>
          <p:nvPr>
            <p:ph type="pic" sz="quarter" idx="13"/>
          </p:nvPr>
        </p:nvSpPr>
        <p:spPr>
          <a:xfrm>
            <a:off x="3048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415084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514599"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1" name="Picture Placeholder 10"/>
          <p:cNvSpPr>
            <a:spLocks noGrp="1"/>
          </p:cNvSpPr>
          <p:nvPr>
            <p:ph type="pic" sz="quarter" idx="11"/>
          </p:nvPr>
        </p:nvSpPr>
        <p:spPr>
          <a:xfrm>
            <a:off x="6640286"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181740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85857" y="551089"/>
            <a:ext cx="5116286"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47494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12640" y="551089"/>
            <a:ext cx="7089503"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75864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34613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6489309" y="1144424"/>
            <a:ext cx="5274130" cy="5274131"/>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6" name="Picture Placeholder 15"/>
          <p:cNvSpPr>
            <a:spLocks noGrp="1"/>
          </p:cNvSpPr>
          <p:nvPr>
            <p:ph type="pic" sz="quarter" idx="11"/>
          </p:nvPr>
        </p:nvSpPr>
        <p:spPr>
          <a:xfrm>
            <a:off x="3412734" y="4220999"/>
            <a:ext cx="5274130" cy="5274130"/>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8" name="Picture Placeholder 17"/>
          <p:cNvSpPr>
            <a:spLocks noGrp="1"/>
          </p:cNvSpPr>
          <p:nvPr>
            <p:ph type="pic" sz="quarter" idx="12"/>
          </p:nvPr>
        </p:nvSpPr>
        <p:spPr>
          <a:xfrm>
            <a:off x="9565885" y="-1932152"/>
            <a:ext cx="5274129" cy="5274131"/>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5" name="Picture Placeholder 14"/>
          <p:cNvSpPr>
            <a:spLocks noGrp="1"/>
          </p:cNvSpPr>
          <p:nvPr>
            <p:ph type="pic" sz="quarter" idx="13"/>
          </p:nvPr>
        </p:nvSpPr>
        <p:spPr>
          <a:xfrm>
            <a:off x="9565886" y="4221000"/>
            <a:ext cx="5274129" cy="5274130"/>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45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 y="0"/>
            <a:ext cx="6662057" cy="4103914"/>
          </a:xfrm>
          <a:custGeom>
            <a:avLst/>
            <a:gdLst>
              <a:gd name="connsiteX0" fmla="*/ 0 w 6662057"/>
              <a:gd name="connsiteY0" fmla="*/ 0 h 4103914"/>
              <a:gd name="connsiteX1" fmla="*/ 6662057 w 6662057"/>
              <a:gd name="connsiteY1" fmla="*/ 0 h 4103914"/>
              <a:gd name="connsiteX2" fmla="*/ 6662057 w 6662057"/>
              <a:gd name="connsiteY2" fmla="*/ 4103914 h 4103914"/>
              <a:gd name="connsiteX3" fmla="*/ 0 w 6662057"/>
              <a:gd name="connsiteY3" fmla="*/ 4103914 h 4103914"/>
            </a:gdLst>
            <a:ahLst/>
            <a:cxnLst>
              <a:cxn ang="0">
                <a:pos x="connsiteX0" y="connsiteY0"/>
              </a:cxn>
              <a:cxn ang="0">
                <a:pos x="connsiteX1" y="connsiteY1"/>
              </a:cxn>
              <a:cxn ang="0">
                <a:pos x="connsiteX2" y="connsiteY2"/>
              </a:cxn>
              <a:cxn ang="0">
                <a:pos x="connsiteX3" y="connsiteY3"/>
              </a:cxn>
            </a:cxnLst>
            <a:rect l="l" t="t" r="r" b="b"/>
            <a:pathLst>
              <a:path w="6662057" h="4103914">
                <a:moveTo>
                  <a:pt x="0" y="0"/>
                </a:moveTo>
                <a:lnTo>
                  <a:pt x="6662057" y="0"/>
                </a:lnTo>
                <a:lnTo>
                  <a:pt x="6662057" y="4103914"/>
                </a:lnTo>
                <a:lnTo>
                  <a:pt x="0" y="4103914"/>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2" name="Picture Placeholder 11"/>
          <p:cNvSpPr>
            <a:spLocks noGrp="1"/>
          </p:cNvSpPr>
          <p:nvPr>
            <p:ph type="pic" sz="quarter" idx="11"/>
          </p:nvPr>
        </p:nvSpPr>
        <p:spPr>
          <a:xfrm>
            <a:off x="7020403" y="358346"/>
            <a:ext cx="4813251" cy="2929140"/>
          </a:xfrm>
          <a:custGeom>
            <a:avLst/>
            <a:gdLst>
              <a:gd name="connsiteX0" fmla="*/ 0 w 4813251"/>
              <a:gd name="connsiteY0" fmla="*/ 0 h 2929140"/>
              <a:gd name="connsiteX1" fmla="*/ 4813251 w 4813251"/>
              <a:gd name="connsiteY1" fmla="*/ 0 h 2929140"/>
              <a:gd name="connsiteX2" fmla="*/ 4813251 w 4813251"/>
              <a:gd name="connsiteY2" fmla="*/ 2929140 h 2929140"/>
              <a:gd name="connsiteX3" fmla="*/ 0 w 4813251"/>
              <a:gd name="connsiteY3" fmla="*/ 2929140 h 2929140"/>
            </a:gdLst>
            <a:ahLst/>
            <a:cxnLst>
              <a:cxn ang="0">
                <a:pos x="connsiteX0" y="connsiteY0"/>
              </a:cxn>
              <a:cxn ang="0">
                <a:pos x="connsiteX1" y="connsiteY1"/>
              </a:cxn>
              <a:cxn ang="0">
                <a:pos x="connsiteX2" y="connsiteY2"/>
              </a:cxn>
              <a:cxn ang="0">
                <a:pos x="connsiteX3" y="connsiteY3"/>
              </a:cxn>
            </a:cxnLst>
            <a:rect l="l" t="t" r="r" b="b"/>
            <a:pathLst>
              <a:path w="4813251" h="2929140">
                <a:moveTo>
                  <a:pt x="0" y="0"/>
                </a:moveTo>
                <a:lnTo>
                  <a:pt x="4813251" y="0"/>
                </a:lnTo>
                <a:lnTo>
                  <a:pt x="4813251" y="2929140"/>
                </a:lnTo>
                <a:lnTo>
                  <a:pt x="0" y="292914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846556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80858" y="1915886"/>
            <a:ext cx="7511142" cy="4147457"/>
          </a:xfrm>
          <a:custGeom>
            <a:avLst/>
            <a:gdLst>
              <a:gd name="connsiteX0" fmla="*/ 0 w 7511142"/>
              <a:gd name="connsiteY0" fmla="*/ 0 h 4147457"/>
              <a:gd name="connsiteX1" fmla="*/ 7511142 w 7511142"/>
              <a:gd name="connsiteY1" fmla="*/ 0 h 4147457"/>
              <a:gd name="connsiteX2" fmla="*/ 7511142 w 7511142"/>
              <a:gd name="connsiteY2" fmla="*/ 4147457 h 4147457"/>
              <a:gd name="connsiteX3" fmla="*/ 0 w 7511142"/>
              <a:gd name="connsiteY3" fmla="*/ 4147457 h 4147457"/>
            </a:gdLst>
            <a:ahLst/>
            <a:cxnLst>
              <a:cxn ang="0">
                <a:pos x="connsiteX0" y="connsiteY0"/>
              </a:cxn>
              <a:cxn ang="0">
                <a:pos x="connsiteX1" y="connsiteY1"/>
              </a:cxn>
              <a:cxn ang="0">
                <a:pos x="connsiteX2" y="connsiteY2"/>
              </a:cxn>
              <a:cxn ang="0">
                <a:pos x="connsiteX3" y="connsiteY3"/>
              </a:cxn>
            </a:cxnLst>
            <a:rect l="l" t="t" r="r" b="b"/>
            <a:pathLst>
              <a:path w="7511142" h="4147457">
                <a:moveTo>
                  <a:pt x="0" y="0"/>
                </a:moveTo>
                <a:lnTo>
                  <a:pt x="7511142" y="0"/>
                </a:lnTo>
                <a:lnTo>
                  <a:pt x="7511142" y="4147457"/>
                </a:lnTo>
                <a:lnTo>
                  <a:pt x="0" y="4147457"/>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211624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43944" y="0"/>
            <a:ext cx="8948056" cy="3298372"/>
          </a:xfrm>
          <a:custGeom>
            <a:avLst/>
            <a:gdLst>
              <a:gd name="connsiteX0" fmla="*/ 0 w 8948056"/>
              <a:gd name="connsiteY0" fmla="*/ 0 h 3298372"/>
              <a:gd name="connsiteX1" fmla="*/ 8948056 w 8948056"/>
              <a:gd name="connsiteY1" fmla="*/ 0 h 3298372"/>
              <a:gd name="connsiteX2" fmla="*/ 8948056 w 8948056"/>
              <a:gd name="connsiteY2" fmla="*/ 3298372 h 3298372"/>
              <a:gd name="connsiteX3" fmla="*/ 0 w 8948056"/>
              <a:gd name="connsiteY3" fmla="*/ 3298372 h 3298372"/>
            </a:gdLst>
            <a:ahLst/>
            <a:cxnLst>
              <a:cxn ang="0">
                <a:pos x="connsiteX0" y="connsiteY0"/>
              </a:cxn>
              <a:cxn ang="0">
                <a:pos x="connsiteX1" y="connsiteY1"/>
              </a:cxn>
              <a:cxn ang="0">
                <a:pos x="connsiteX2" y="connsiteY2"/>
              </a:cxn>
              <a:cxn ang="0">
                <a:pos x="connsiteX3" y="connsiteY3"/>
              </a:cxn>
            </a:cxnLst>
            <a:rect l="l" t="t" r="r" b="b"/>
            <a:pathLst>
              <a:path w="8948056" h="3298372">
                <a:moveTo>
                  <a:pt x="0" y="0"/>
                </a:moveTo>
                <a:lnTo>
                  <a:pt x="8948056" y="0"/>
                </a:lnTo>
                <a:lnTo>
                  <a:pt x="8948056" y="3298372"/>
                </a:lnTo>
                <a:lnTo>
                  <a:pt x="0" y="3298372"/>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300306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61121" y="1528356"/>
            <a:ext cx="5741820" cy="3627121"/>
          </a:xfrm>
          <a:custGeom>
            <a:avLst/>
            <a:gdLst>
              <a:gd name="connsiteX0" fmla="*/ 0 w 5741820"/>
              <a:gd name="connsiteY0" fmla="*/ 0 h 3627121"/>
              <a:gd name="connsiteX1" fmla="*/ 5741820 w 5741820"/>
              <a:gd name="connsiteY1" fmla="*/ 0 h 3627121"/>
              <a:gd name="connsiteX2" fmla="*/ 5741820 w 5741820"/>
              <a:gd name="connsiteY2" fmla="*/ 3627121 h 3627121"/>
              <a:gd name="connsiteX3" fmla="*/ 0 w 5741820"/>
              <a:gd name="connsiteY3" fmla="*/ 3627121 h 3627121"/>
            </a:gdLst>
            <a:ahLst/>
            <a:cxnLst>
              <a:cxn ang="0">
                <a:pos x="connsiteX0" y="connsiteY0"/>
              </a:cxn>
              <a:cxn ang="0">
                <a:pos x="connsiteX1" y="connsiteY1"/>
              </a:cxn>
              <a:cxn ang="0">
                <a:pos x="connsiteX2" y="connsiteY2"/>
              </a:cxn>
              <a:cxn ang="0">
                <a:pos x="connsiteX3" y="connsiteY3"/>
              </a:cxn>
            </a:cxnLst>
            <a:rect l="l" t="t" r="r" b="b"/>
            <a:pathLst>
              <a:path w="5741820" h="3627121">
                <a:moveTo>
                  <a:pt x="0" y="0"/>
                </a:moveTo>
                <a:lnTo>
                  <a:pt x="5741820" y="0"/>
                </a:lnTo>
                <a:lnTo>
                  <a:pt x="5741820" y="3627121"/>
                </a:lnTo>
                <a:lnTo>
                  <a:pt x="0" y="3627121"/>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7790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706948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14133" y="-1019312"/>
            <a:ext cx="4291243" cy="5924310"/>
          </a:xfrm>
          <a:custGeom>
            <a:avLst/>
            <a:gdLst>
              <a:gd name="connsiteX0" fmla="*/ 9022 w 4291243"/>
              <a:gd name="connsiteY0" fmla="*/ 0 h 5924310"/>
              <a:gd name="connsiteX1" fmla="*/ 4285227 w 4291243"/>
              <a:gd name="connsiteY1" fmla="*/ 0 h 5924310"/>
              <a:gd name="connsiteX2" fmla="*/ 4291243 w 4291243"/>
              <a:gd name="connsiteY2" fmla="*/ 6616 h 5924310"/>
              <a:gd name="connsiteX3" fmla="*/ 4288235 w 4291243"/>
              <a:gd name="connsiteY3" fmla="*/ 5917694 h 5924310"/>
              <a:gd name="connsiteX4" fmla="*/ 4282220 w 4291243"/>
              <a:gd name="connsiteY4" fmla="*/ 5924310 h 5924310"/>
              <a:gd name="connsiteX5" fmla="*/ 6015 w 4291243"/>
              <a:gd name="connsiteY5" fmla="*/ 5924310 h 5924310"/>
              <a:gd name="connsiteX6" fmla="*/ 0 w 4291243"/>
              <a:gd name="connsiteY6" fmla="*/ 5917694 h 5924310"/>
              <a:gd name="connsiteX7" fmla="*/ 3007 w 4291243"/>
              <a:gd name="connsiteY7" fmla="*/ 6616 h 5924310"/>
              <a:gd name="connsiteX8" fmla="*/ 9022 w 4291243"/>
              <a:gd name="connsiteY8" fmla="*/ 0 h 59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243" h="5924310">
                <a:moveTo>
                  <a:pt x="9022" y="0"/>
                </a:moveTo>
                <a:cubicBezTo>
                  <a:pt x="4285227" y="0"/>
                  <a:pt x="4285227" y="0"/>
                  <a:pt x="4285227" y="0"/>
                </a:cubicBezTo>
                <a:cubicBezTo>
                  <a:pt x="4288235" y="0"/>
                  <a:pt x="4291243" y="3308"/>
                  <a:pt x="4291243" y="6616"/>
                </a:cubicBezTo>
                <a:lnTo>
                  <a:pt x="4288235" y="5917694"/>
                </a:lnTo>
                <a:cubicBezTo>
                  <a:pt x="4288235" y="5921002"/>
                  <a:pt x="4285227" y="5924310"/>
                  <a:pt x="4282220" y="5924310"/>
                </a:cubicBezTo>
                <a:cubicBezTo>
                  <a:pt x="6015" y="5924310"/>
                  <a:pt x="6015" y="5924310"/>
                  <a:pt x="6015" y="5924310"/>
                </a:cubicBezTo>
                <a:cubicBezTo>
                  <a:pt x="3007" y="5924310"/>
                  <a:pt x="0" y="5921002"/>
                  <a:pt x="0" y="5917694"/>
                </a:cubicBezTo>
                <a:cubicBezTo>
                  <a:pt x="3007" y="6616"/>
                  <a:pt x="3007" y="6616"/>
                  <a:pt x="3007" y="6616"/>
                </a:cubicBezTo>
                <a:cubicBezTo>
                  <a:pt x="3007" y="3308"/>
                  <a:pt x="6015" y="0"/>
                  <a:pt x="9022" y="0"/>
                </a:cubicBez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271043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5884" y="2212489"/>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854857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81696" y="2295220"/>
            <a:ext cx="1931297" cy="2258365"/>
          </a:xfrm>
          <a:custGeom>
            <a:avLst/>
            <a:gdLst>
              <a:gd name="connsiteX0" fmla="*/ 280782 w 1931297"/>
              <a:gd name="connsiteY0" fmla="*/ 0 h 2258365"/>
              <a:gd name="connsiteX1" fmla="*/ 1641418 w 1931297"/>
              <a:gd name="connsiteY1" fmla="*/ 0 h 2258365"/>
              <a:gd name="connsiteX2" fmla="*/ 1931297 w 1931297"/>
              <a:gd name="connsiteY2" fmla="*/ 261783 h 2258365"/>
              <a:gd name="connsiteX3" fmla="*/ 1931297 w 1931297"/>
              <a:gd name="connsiteY3" fmla="*/ 1991518 h 2258365"/>
              <a:gd name="connsiteX4" fmla="*/ 1655433 w 1931297"/>
              <a:gd name="connsiteY4" fmla="*/ 2257972 h 2258365"/>
              <a:gd name="connsiteX5" fmla="*/ 266521 w 1931297"/>
              <a:gd name="connsiteY5" fmla="*/ 2257972 h 2258365"/>
              <a:gd name="connsiteX6" fmla="*/ 0 w 1931297"/>
              <a:gd name="connsiteY6" fmla="*/ 1977507 h 2258365"/>
              <a:gd name="connsiteX7" fmla="*/ 0 w 1931297"/>
              <a:gd name="connsiteY7" fmla="*/ 313402 h 2258365"/>
              <a:gd name="connsiteX8" fmla="*/ 280782 w 1931297"/>
              <a:gd name="connsiteY8" fmla="*/ 0 h 225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297" h="2258365">
                <a:moveTo>
                  <a:pt x="280782" y="0"/>
                </a:moveTo>
                <a:cubicBezTo>
                  <a:pt x="1641418" y="0"/>
                  <a:pt x="1641418" y="0"/>
                  <a:pt x="1641418" y="0"/>
                </a:cubicBezTo>
                <a:cubicBezTo>
                  <a:pt x="1861225" y="0"/>
                  <a:pt x="1931297" y="163706"/>
                  <a:pt x="1931297" y="261783"/>
                </a:cubicBezTo>
                <a:cubicBezTo>
                  <a:pt x="1931297" y="1991518"/>
                  <a:pt x="1931297" y="1991518"/>
                  <a:pt x="1931297" y="1991518"/>
                </a:cubicBezTo>
                <a:cubicBezTo>
                  <a:pt x="1931297" y="2183247"/>
                  <a:pt x="1805167" y="2257972"/>
                  <a:pt x="1655433" y="2257972"/>
                </a:cubicBezTo>
                <a:cubicBezTo>
                  <a:pt x="266521" y="2257972"/>
                  <a:pt x="266521" y="2257972"/>
                  <a:pt x="266521" y="2257972"/>
                </a:cubicBezTo>
                <a:cubicBezTo>
                  <a:pt x="103019" y="2267312"/>
                  <a:pt x="0" y="2108522"/>
                  <a:pt x="0" y="1977507"/>
                </a:cubicBezTo>
                <a:cubicBezTo>
                  <a:pt x="0" y="1561358"/>
                  <a:pt x="0" y="313402"/>
                  <a:pt x="0" y="313402"/>
                </a:cubicBezTo>
                <a:cubicBezTo>
                  <a:pt x="0" y="168377"/>
                  <a:pt x="89004" y="0"/>
                  <a:pt x="280782" y="0"/>
                </a:cubicBez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942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04887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4658" y="794658"/>
            <a:ext cx="10602685" cy="5268685"/>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93545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7" name="Picture Placeholder 16"/>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8" name="Picture Placeholder 17"/>
          <p:cNvSpPr>
            <a:spLocks noGrp="1"/>
          </p:cNvSpPr>
          <p:nvPr>
            <p:ph type="pic" sz="quarter" idx="12"/>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15" name="Picture Placeholder 14"/>
          <p:cNvSpPr>
            <a:spLocks noGrp="1"/>
          </p:cNvSpPr>
          <p:nvPr>
            <p:ph type="pic" sz="quarter" idx="13"/>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7953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28386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184687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
        <p:nvSpPr>
          <p:cNvPr id="7" name="Picture Placeholder 6"/>
          <p:cNvSpPr>
            <a:spLocks noGrp="1"/>
          </p:cNvSpPr>
          <p:nvPr>
            <p:ph type="pic" sz="quarter" idx="13"/>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lvl1pPr>
              <a:defRPr b="0" i="0">
                <a:latin typeface="PF DinText Pro" panose="02000506020000020004" pitchFamily="2" charset="0"/>
              </a:defRPr>
            </a:lvl1pPr>
          </a:lstStyle>
          <a:p>
            <a:endParaRPr lang="en-US" dirty="0"/>
          </a:p>
        </p:txBody>
      </p:sp>
    </p:spTree>
    <p:extLst>
      <p:ext uri="{BB962C8B-B14F-4D97-AF65-F5344CB8AC3E}">
        <p14:creationId xmlns:p14="http://schemas.microsoft.com/office/powerpoint/2010/main" val="2238992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0" i="0">
                <a:solidFill>
                  <a:schemeClr val="tx1">
                    <a:lumMod val="65000"/>
                    <a:lumOff val="35000"/>
                  </a:schemeClr>
                </a:solidFill>
                <a:latin typeface="PF DinText Pro" panose="02000506020000020004" pitchFamily="2" charset="0"/>
                <a:ea typeface="DIN 2014 Light" panose="020B0404020202020204" pitchFamily="34" charset="77"/>
                <a:cs typeface="PF DinText Pro" panose="02000506020000020004" pitchFamily="2" charset="0"/>
              </a:defRPr>
            </a:lvl1pPr>
          </a:lstStyle>
          <a:p>
            <a:fld id="{1D04B088-393E-434A-BA8E-C930C681F838}" type="datetimeFigureOut">
              <a:rPr lang="en-US" smtClean="0"/>
              <a:pPr/>
              <a:t>1/25/2022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i="0">
                <a:solidFill>
                  <a:schemeClr val="tx1">
                    <a:lumMod val="65000"/>
                    <a:lumOff val="35000"/>
                  </a:schemeClr>
                </a:solidFill>
                <a:latin typeface="PF DinText Pro" panose="02000506020000020004" pitchFamily="2" charset="0"/>
                <a:ea typeface="DIN 2014 Light" panose="020B0404020202020204" pitchFamily="34" charset="77"/>
                <a:cs typeface="PF DinText Pro" panose="02000506020000020004"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0" i="0">
                <a:solidFill>
                  <a:schemeClr val="tx1">
                    <a:lumMod val="65000"/>
                    <a:lumOff val="35000"/>
                  </a:schemeClr>
                </a:solidFill>
                <a:latin typeface="PF DinText Pro" panose="02000506020000020004" pitchFamily="2" charset="0"/>
                <a:ea typeface="DIN 2014 Light" panose="020B0404020202020204" pitchFamily="34" charset="77"/>
                <a:cs typeface="PF DinText Pro" panose="02000506020000020004" pitchFamily="2" charset="0"/>
              </a:defRPr>
            </a:lvl1pPr>
          </a:lstStyle>
          <a:p>
            <a:fld id="{F3BDBCB1-AAE6-2947-A82E-4EA4E39F932F}" type="slidenum">
              <a:rPr lang="en-US" smtClean="0"/>
              <a:pPr/>
              <a:t>‹#›</a:t>
            </a:fld>
            <a:endParaRPr lang="en-US" dirty="0"/>
          </a:p>
        </p:txBody>
      </p:sp>
    </p:spTree>
    <p:extLst>
      <p:ext uri="{BB962C8B-B14F-4D97-AF65-F5344CB8AC3E}">
        <p14:creationId xmlns:p14="http://schemas.microsoft.com/office/powerpoint/2010/main" val="675179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1" r:id="rId4"/>
    <p:sldLayoutId id="2147483656" r:id="rId5"/>
    <p:sldLayoutId id="2147483662" r:id="rId6"/>
    <p:sldLayoutId id="2147483664" r:id="rId7"/>
    <p:sldLayoutId id="2147483666" r:id="rId8"/>
    <p:sldLayoutId id="2147483663" r:id="rId9"/>
    <p:sldLayoutId id="2147483665" r:id="rId10"/>
    <p:sldLayoutId id="2147483655" r:id="rId11"/>
    <p:sldLayoutId id="2147483651" r:id="rId12"/>
    <p:sldLayoutId id="2147483657" r:id="rId13"/>
    <p:sldLayoutId id="2147483675" r:id="rId14"/>
    <p:sldLayoutId id="2147483674" r:id="rId15"/>
    <p:sldLayoutId id="2147483652" r:id="rId16"/>
    <p:sldLayoutId id="2147483653" r:id="rId17"/>
    <p:sldLayoutId id="2147483654" r:id="rId18"/>
    <p:sldLayoutId id="2147483659" r:id="rId19"/>
    <p:sldLayoutId id="2147483673" r:id="rId20"/>
    <p:sldLayoutId id="2147483658" r:id="rId21"/>
    <p:sldLayoutId id="2147483660" r:id="rId22"/>
    <p:sldLayoutId id="2147483670" r:id="rId23"/>
    <p:sldLayoutId id="2147483672" r:id="rId24"/>
    <p:sldLayoutId id="2147483676" r:id="rId25"/>
    <p:sldLayoutId id="2147483667" r:id="rId26"/>
    <p:sldLayoutId id="2147483668" r:id="rId27"/>
    <p:sldLayoutId id="2147483669" r:id="rId28"/>
    <p:sldLayoutId id="2147483677" r:id="rId29"/>
    <p:sldLayoutId id="2147483678" r:id="rId30"/>
    <p:sldLayoutId id="2147483679" r:id="rId31"/>
    <p:sldLayoutId id="2147483680" r:id="rId32"/>
  </p:sldLayoutIdLst>
  <p:txStyles>
    <p:titleStyle>
      <a:lvl1pPr algn="l" defTabSz="914400" rtl="0" eaLnBrk="1" latinLnBrk="0" hangingPunct="1">
        <a:lnSpc>
          <a:spcPct val="90000"/>
        </a:lnSpc>
        <a:spcBef>
          <a:spcPct val="0"/>
        </a:spcBef>
        <a:buNone/>
        <a:defRPr sz="2400" b="0" i="0" kern="1200">
          <a:solidFill>
            <a:schemeClr val="tx1">
              <a:lumMod val="65000"/>
              <a:lumOff val="35000"/>
            </a:schemeClr>
          </a:solidFill>
          <a:latin typeface="PF DinText Pro" panose="02000506020000020004" pitchFamily="2" charset="0"/>
          <a:ea typeface="DIN 2014 Light" panose="020B0404020202020204" pitchFamily="34" charset="77"/>
          <a:cs typeface="PF DinText Pro" panose="02000506020000020004" pitchFamily="2" charset="0"/>
        </a:defRPr>
      </a:lvl1pPr>
    </p:titleStyle>
    <p:bodyStyle>
      <a:lvl1pPr marL="0" indent="0" algn="l" defTabSz="914400" rtl="0" eaLnBrk="1" latinLnBrk="0" hangingPunct="1">
        <a:lnSpc>
          <a:spcPct val="90000"/>
        </a:lnSpc>
        <a:spcBef>
          <a:spcPts val="1000"/>
        </a:spcBef>
        <a:buFont typeface="Arial"/>
        <a:buNone/>
        <a:defRPr sz="1200" b="0" i="0" kern="1200">
          <a:solidFill>
            <a:schemeClr val="tx1">
              <a:lumMod val="65000"/>
              <a:lumOff val="35000"/>
            </a:schemeClr>
          </a:solidFill>
          <a:latin typeface="PF DinText Pro" panose="02000506020000020004" pitchFamily="2" charset="0"/>
          <a:ea typeface="DIN 2014 Light" panose="020B0404020202020204" pitchFamily="34" charset="77"/>
          <a:cs typeface="PF DinText Pro" panose="02000506020000020004" pitchFamily="2" charset="0"/>
        </a:defRPr>
      </a:lvl1pPr>
      <a:lvl2pPr marL="6858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2pPr>
      <a:lvl3pPr marL="11430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3pPr>
      <a:lvl4pPr marL="16002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4pPr>
      <a:lvl5pPr marL="20574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lklein@huhotelmemphi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building&#10;&#10;Description automatically generated">
            <a:extLst>
              <a:ext uri="{FF2B5EF4-FFF2-40B4-BE49-F238E27FC236}">
                <a16:creationId xmlns:a16="http://schemas.microsoft.com/office/drawing/2014/main" id="{7A55BF6F-2976-AE44-93E2-FAC74B61609D}"/>
              </a:ext>
            </a:extLst>
          </p:cNvPr>
          <p:cNvPicPr>
            <a:picLocks noChangeAspect="1"/>
          </p:cNvPicPr>
          <p:nvPr/>
        </p:nvPicPr>
        <p:blipFill rotWithShape="1">
          <a:blip r:embed="rId2"/>
          <a:srcRect l="-2" r="45820"/>
          <a:stretch/>
        </p:blipFill>
        <p:spPr>
          <a:xfrm>
            <a:off x="-1089790"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8311427" y="4011100"/>
            <a:ext cx="2980267" cy="1625600"/>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561244" y="3733039"/>
            <a:ext cx="4088213" cy="1997855"/>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Located at the corner of Madison Avenue and South Main Street and tucked just off the banks of the Mississippi River, Hu. Hotel is equal parts resting spot and community hangout. Inspired by Memphian native Hugh “Hu” Lawson White Brinkley, Hu. Hotel is an homage to comfort, ease, and charm with a distinct, carefree attitude and gorgeous contemporary design.</a:t>
            </a:r>
          </a:p>
        </p:txBody>
      </p:sp>
      <p:sp>
        <p:nvSpPr>
          <p:cNvPr id="8" name="TextBox 7">
            <a:extLst>
              <a:ext uri="{FF2B5EF4-FFF2-40B4-BE49-F238E27FC236}">
                <a16:creationId xmlns:a16="http://schemas.microsoft.com/office/drawing/2014/main" id="{1DFB1AD8-4E89-894F-982E-04533E0AA9A4}"/>
              </a:ext>
            </a:extLst>
          </p:cNvPr>
          <p:cNvSpPr txBox="1"/>
          <p:nvPr/>
        </p:nvSpPr>
        <p:spPr>
          <a:xfrm>
            <a:off x="1561244" y="1493746"/>
            <a:ext cx="5609167" cy="1631216"/>
          </a:xfrm>
          <a:prstGeom prst="rect">
            <a:avLst/>
          </a:prstGeom>
          <a:noFill/>
        </p:spPr>
        <p:txBody>
          <a:bodyPr wrap="square" rtlCol="0">
            <a:spAutoFit/>
          </a:bodyPr>
          <a:lstStyle/>
          <a:p>
            <a:r>
              <a:rPr lang="en-US" sz="5000" dirty="0">
                <a:solidFill>
                  <a:srgbClr val="498186"/>
                </a:solidFill>
                <a:latin typeface="Euclid Flex Light" panose="020B0304000000000000" pitchFamily="34" charset="77"/>
              </a:rPr>
              <a:t>It’s a Pleasure </a:t>
            </a:r>
          </a:p>
          <a:p>
            <a:r>
              <a:rPr lang="en-US" sz="5000" dirty="0">
                <a:solidFill>
                  <a:srgbClr val="498186"/>
                </a:solidFill>
                <a:latin typeface="Euclid Flex Light" panose="020B0304000000000000" pitchFamily="34" charset="77"/>
              </a:rPr>
              <a:t>To Meet Hu.</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WELCOME</a:t>
            </a:r>
          </a:p>
        </p:txBody>
      </p:sp>
    </p:spTree>
    <p:extLst>
      <p:ext uri="{BB962C8B-B14F-4D97-AF65-F5344CB8AC3E}">
        <p14:creationId xmlns:p14="http://schemas.microsoft.com/office/powerpoint/2010/main" val="158476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2"/>
          <a:stretch>
            <a:fillRect/>
          </a:stretch>
        </p:blipFill>
        <p:spPr>
          <a:xfrm>
            <a:off x="349792" y="417095"/>
            <a:ext cx="730326" cy="398359"/>
          </a:xfrm>
          <a:prstGeom prst="rect">
            <a:avLst/>
          </a:prstGeom>
        </p:spPr>
      </p:pic>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GUESTROOMS</a:t>
            </a:r>
          </a:p>
        </p:txBody>
      </p:sp>
      <p:sp>
        <p:nvSpPr>
          <p:cNvPr id="6" name="TextBox 5">
            <a:extLst>
              <a:ext uri="{FF2B5EF4-FFF2-40B4-BE49-F238E27FC236}">
                <a16:creationId xmlns:a16="http://schemas.microsoft.com/office/drawing/2014/main" id="{56424612-8987-C44B-AE68-42ACB9CE75BF}"/>
              </a:ext>
            </a:extLst>
          </p:cNvPr>
          <p:cNvSpPr txBox="1"/>
          <p:nvPr/>
        </p:nvSpPr>
        <p:spPr>
          <a:xfrm>
            <a:off x="1502726" y="1408290"/>
            <a:ext cx="9674789" cy="861774"/>
          </a:xfrm>
          <a:prstGeom prst="rect">
            <a:avLst/>
          </a:prstGeom>
          <a:noFill/>
        </p:spPr>
        <p:txBody>
          <a:bodyPr wrap="square" rtlCol="0">
            <a:spAutoFit/>
          </a:bodyPr>
          <a:lstStyle/>
          <a:p>
            <a:pPr algn="ctr"/>
            <a:r>
              <a:rPr lang="en-US" sz="5000" dirty="0">
                <a:solidFill>
                  <a:srgbClr val="498186"/>
                </a:solidFill>
                <a:latin typeface="Euclid Flex Light" panose="020B0304000000000000" pitchFamily="34" charset="77"/>
              </a:rPr>
              <a:t>MRPC Annual Meeting </a:t>
            </a:r>
          </a:p>
        </p:txBody>
      </p:sp>
      <p:sp>
        <p:nvSpPr>
          <p:cNvPr id="7" name="Rectangle 6">
            <a:extLst>
              <a:ext uri="{FF2B5EF4-FFF2-40B4-BE49-F238E27FC236}">
                <a16:creationId xmlns:a16="http://schemas.microsoft.com/office/drawing/2014/main" id="{28DCE509-A970-3842-B5DD-91F966D50CFE}"/>
              </a:ext>
            </a:extLst>
          </p:cNvPr>
          <p:cNvSpPr/>
          <p:nvPr/>
        </p:nvSpPr>
        <p:spPr>
          <a:xfrm>
            <a:off x="1502726" y="5784768"/>
            <a:ext cx="9674789" cy="490519"/>
          </a:xfrm>
          <a:prstGeom prst="rect">
            <a:avLst/>
          </a:prstGeom>
        </p:spPr>
        <p:txBody>
          <a:bodyPr wrap="square">
            <a:spAutoFit/>
          </a:bodyPr>
          <a:lstStyle/>
          <a:p>
            <a:pPr algn="ctr">
              <a:lnSpc>
                <a:spcPct val="150000"/>
              </a:lnSpc>
            </a:pPr>
            <a:r>
              <a:rPr lang="en-US" sz="900" dirty="0">
                <a:solidFill>
                  <a:srgbClr val="8B898A"/>
                </a:solidFill>
                <a:latin typeface="Euclid Flex Light" panose="020B0304000000000000" pitchFamily="34" charset="77"/>
                <a:cs typeface="Futura Medium" panose="020B0602020204020303" pitchFamily="34" charset="-79"/>
              </a:rPr>
              <a:t>The above rates are net, non-commissionable based upon Single or Double Occupancy and are subject to any and all applicable taxes. </a:t>
            </a:r>
          </a:p>
          <a:p>
            <a:pPr algn="ctr">
              <a:lnSpc>
                <a:spcPct val="150000"/>
              </a:lnSpc>
            </a:pPr>
            <a:r>
              <a:rPr lang="en-US" sz="900" dirty="0">
                <a:solidFill>
                  <a:srgbClr val="8B898A"/>
                </a:solidFill>
                <a:latin typeface="Euclid Flex Light" panose="020B0304000000000000" pitchFamily="34" charset="77"/>
                <a:cs typeface="Futura Medium" panose="020B0602020204020303" pitchFamily="34" charset="-79"/>
              </a:rPr>
              <a:t>The current Occupancy tax is 17.75%.</a:t>
            </a:r>
          </a:p>
        </p:txBody>
      </p:sp>
      <p:graphicFrame>
        <p:nvGraphicFramePr>
          <p:cNvPr id="10" name="Table 9">
            <a:extLst>
              <a:ext uri="{FF2B5EF4-FFF2-40B4-BE49-F238E27FC236}">
                <a16:creationId xmlns:a16="http://schemas.microsoft.com/office/drawing/2014/main" id="{B9BC68B3-F14B-47FF-B8B4-1954C3EB8433}"/>
              </a:ext>
            </a:extLst>
          </p:cNvPr>
          <p:cNvGraphicFramePr>
            <a:graphicFrameLocks noGrp="1"/>
          </p:cNvGraphicFramePr>
          <p:nvPr>
            <p:extLst>
              <p:ext uri="{D42A27DB-BD31-4B8C-83A1-F6EECF244321}">
                <p14:modId xmlns:p14="http://schemas.microsoft.com/office/powerpoint/2010/main" val="4130771768"/>
              </p:ext>
            </p:extLst>
          </p:nvPr>
        </p:nvGraphicFramePr>
        <p:xfrm>
          <a:off x="2830749" y="2859932"/>
          <a:ext cx="5875504" cy="1391057"/>
        </p:xfrm>
        <a:graphic>
          <a:graphicData uri="http://schemas.openxmlformats.org/drawingml/2006/table">
            <a:tbl>
              <a:tblPr firstRow="1" firstCol="1" bandRow="1">
                <a:tableStyleId>{5C22544A-7EE6-4342-B048-85BDC9FD1C3A}</a:tableStyleId>
              </a:tblPr>
              <a:tblGrid>
                <a:gridCol w="1362304">
                  <a:extLst>
                    <a:ext uri="{9D8B030D-6E8A-4147-A177-3AD203B41FA5}">
                      <a16:colId xmlns:a16="http://schemas.microsoft.com/office/drawing/2014/main" val="2423181613"/>
                    </a:ext>
                  </a:extLst>
                </a:gridCol>
                <a:gridCol w="1128300">
                  <a:extLst>
                    <a:ext uri="{9D8B030D-6E8A-4147-A177-3AD203B41FA5}">
                      <a16:colId xmlns:a16="http://schemas.microsoft.com/office/drawing/2014/main" val="179562318"/>
                    </a:ext>
                  </a:extLst>
                </a:gridCol>
                <a:gridCol w="1128300">
                  <a:extLst>
                    <a:ext uri="{9D8B030D-6E8A-4147-A177-3AD203B41FA5}">
                      <a16:colId xmlns:a16="http://schemas.microsoft.com/office/drawing/2014/main" val="1126373880"/>
                    </a:ext>
                  </a:extLst>
                </a:gridCol>
                <a:gridCol w="1128300">
                  <a:extLst>
                    <a:ext uri="{9D8B030D-6E8A-4147-A177-3AD203B41FA5}">
                      <a16:colId xmlns:a16="http://schemas.microsoft.com/office/drawing/2014/main" val="423950343"/>
                    </a:ext>
                  </a:extLst>
                </a:gridCol>
                <a:gridCol w="1128300">
                  <a:extLst>
                    <a:ext uri="{9D8B030D-6E8A-4147-A177-3AD203B41FA5}">
                      <a16:colId xmlns:a16="http://schemas.microsoft.com/office/drawing/2014/main" val="2068869435"/>
                    </a:ext>
                  </a:extLst>
                </a:gridCol>
              </a:tblGrid>
              <a:tr h="347765">
                <a:tc gridSpan="5">
                  <a:txBody>
                    <a:bodyPr/>
                    <a:lstStyle/>
                    <a:p>
                      <a:pPr marL="0" marR="0">
                        <a:spcBef>
                          <a:spcPts val="0"/>
                        </a:spcBef>
                        <a:spcAft>
                          <a:spcPts val="0"/>
                        </a:spcAft>
                      </a:pPr>
                      <a:r>
                        <a:rPr lang="en-US" sz="1200">
                          <a:effectLst/>
                        </a:rPr>
                        <a:t>Hu. Hotel - MRPC Annual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5826934"/>
                  </a:ext>
                </a:extLst>
              </a:tr>
              <a:tr h="695527">
                <a:tc>
                  <a:txBody>
                    <a:bodyPr/>
                    <a:lstStyle/>
                    <a:p>
                      <a:pPr marL="0" marR="0">
                        <a:spcBef>
                          <a:spcPts val="0"/>
                        </a:spcBef>
                        <a:spcAft>
                          <a:spcPts val="0"/>
                        </a:spcAft>
                      </a:pPr>
                      <a:r>
                        <a:rPr lang="en-US" sz="1200" dirty="0">
                          <a:effectLst/>
                        </a:rPr>
                        <a:t> Guest Room Rate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$139.00 Single Double Occupancy </a:t>
                      </a:r>
                    </a:p>
                  </a:txBody>
                  <a:tcPr marL="25400" marR="25400" marT="0" marB="0"/>
                </a:tc>
                <a:tc>
                  <a:txBody>
                    <a:bodyPr/>
                    <a:lstStyle/>
                    <a:p>
                      <a:pPr marL="0" marR="0" algn="ctr">
                        <a:spcBef>
                          <a:spcPts val="0"/>
                        </a:spcBef>
                        <a:spcAft>
                          <a:spcPts val="0"/>
                        </a:spcAft>
                      </a:pPr>
                      <a:r>
                        <a:rPr lang="en-US" sz="1200">
                          <a:effectLst/>
                        </a:rPr>
                        <a:t>Tue</a:t>
                      </a:r>
                    </a:p>
                    <a:p>
                      <a:pPr marL="0" marR="0" algn="ctr">
                        <a:spcBef>
                          <a:spcPts val="0"/>
                        </a:spcBef>
                        <a:spcAft>
                          <a:spcPts val="0"/>
                        </a:spcAft>
                      </a:pPr>
                      <a:r>
                        <a:rPr lang="en-US" sz="1200">
                          <a:effectLst/>
                        </a:rPr>
                        <a:t>9/27/2022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ctr">
                        <a:spcBef>
                          <a:spcPts val="0"/>
                        </a:spcBef>
                        <a:spcAft>
                          <a:spcPts val="0"/>
                        </a:spcAft>
                      </a:pPr>
                      <a:r>
                        <a:rPr lang="en-US" sz="1200">
                          <a:effectLst/>
                        </a:rPr>
                        <a:t>Wed</a:t>
                      </a:r>
                    </a:p>
                    <a:p>
                      <a:pPr marL="0" marR="0" algn="ctr">
                        <a:spcBef>
                          <a:spcPts val="0"/>
                        </a:spcBef>
                        <a:spcAft>
                          <a:spcPts val="0"/>
                        </a:spcAft>
                      </a:pPr>
                      <a:r>
                        <a:rPr lang="en-US" sz="1200">
                          <a:effectLst/>
                        </a:rPr>
                        <a:t>9/28/2022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ctr">
                        <a:spcBef>
                          <a:spcPts val="0"/>
                        </a:spcBef>
                        <a:spcAft>
                          <a:spcPts val="0"/>
                        </a:spcAft>
                      </a:pPr>
                      <a:r>
                        <a:rPr lang="en-US" sz="1200">
                          <a:effectLst/>
                        </a:rPr>
                        <a:t>Thu</a:t>
                      </a:r>
                    </a:p>
                    <a:p>
                      <a:pPr marL="0" marR="0" algn="ctr">
                        <a:spcBef>
                          <a:spcPts val="0"/>
                        </a:spcBef>
                        <a:spcAft>
                          <a:spcPts val="0"/>
                        </a:spcAft>
                      </a:pPr>
                      <a:r>
                        <a:rPr lang="en-US" sz="1200">
                          <a:effectLst/>
                        </a:rPr>
                        <a:t>9/29/2022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ctr">
                        <a:spcBef>
                          <a:spcPts val="0"/>
                        </a:spcBef>
                        <a:spcAft>
                          <a:spcPts val="0"/>
                        </a:spcAft>
                      </a:pPr>
                      <a:r>
                        <a:rPr lang="en-US" sz="1200">
                          <a:effectLst/>
                        </a:rPr>
                        <a:t>Fri</a:t>
                      </a:r>
                    </a:p>
                    <a:p>
                      <a:pPr marL="0" marR="0" algn="ctr">
                        <a:spcBef>
                          <a:spcPts val="0"/>
                        </a:spcBef>
                        <a:spcAft>
                          <a:spcPts val="0"/>
                        </a:spcAft>
                      </a:pPr>
                      <a:r>
                        <a:rPr lang="en-US" sz="1200">
                          <a:effectLst/>
                        </a:rPr>
                        <a:t>9/30/2022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val="3834352344"/>
                  </a:ext>
                </a:extLst>
              </a:tr>
              <a:tr h="347765">
                <a:tc>
                  <a:txBody>
                    <a:bodyPr/>
                    <a:lstStyle/>
                    <a:p>
                      <a:pPr marL="0" marR="0">
                        <a:spcBef>
                          <a:spcPts val="0"/>
                        </a:spcBef>
                        <a:spcAft>
                          <a:spcPts val="0"/>
                        </a:spcAft>
                      </a:pPr>
                      <a:r>
                        <a:rPr lang="en-US" sz="1200">
                          <a:effectLst/>
                        </a:rPr>
                        <a:t>Run of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r">
                        <a:spcBef>
                          <a:spcPts val="0"/>
                        </a:spcBef>
                        <a:spcAft>
                          <a:spcPts val="0"/>
                        </a:spcAft>
                      </a:pPr>
                      <a:r>
                        <a:rPr lang="en-US"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r">
                        <a:spcBef>
                          <a:spcPts val="0"/>
                        </a:spcBef>
                        <a:spcAft>
                          <a:spcPts val="0"/>
                        </a:spcAft>
                      </a:pPr>
                      <a:r>
                        <a:rPr lang="en-US"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r">
                        <a:spcBef>
                          <a:spcPts val="0"/>
                        </a:spcBef>
                        <a:spcAft>
                          <a:spcPts val="0"/>
                        </a:spcAft>
                      </a:pPr>
                      <a:r>
                        <a:rPr lang="en-US"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tc>
                  <a:txBody>
                    <a:bodyPr/>
                    <a:lstStyle/>
                    <a:p>
                      <a:pPr marL="0" marR="0" algn="r">
                        <a:spcBef>
                          <a:spcPts val="0"/>
                        </a:spcBef>
                        <a:spcAft>
                          <a:spcPts val="0"/>
                        </a:spcAft>
                      </a:pPr>
                      <a:r>
                        <a:rPr lang="en-US" sz="1200" dirty="0">
                          <a:effectLst/>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val="2270066722"/>
                  </a:ext>
                </a:extLst>
              </a:tr>
            </a:tbl>
          </a:graphicData>
        </a:graphic>
      </p:graphicFrame>
    </p:spTree>
    <p:extLst>
      <p:ext uri="{BB962C8B-B14F-4D97-AF65-F5344CB8AC3E}">
        <p14:creationId xmlns:p14="http://schemas.microsoft.com/office/powerpoint/2010/main" val="309593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2"/>
          <a:stretch>
            <a:fillRect/>
          </a:stretch>
        </p:blipFill>
        <p:spPr>
          <a:xfrm>
            <a:off x="349792" y="417095"/>
            <a:ext cx="730326" cy="398359"/>
          </a:xfrm>
          <a:prstGeom prst="rect">
            <a:avLst/>
          </a:prstGeom>
        </p:spPr>
      </p:pic>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MRPC Annual Meeting </a:t>
            </a:r>
          </a:p>
        </p:txBody>
      </p:sp>
      <p:graphicFrame>
        <p:nvGraphicFramePr>
          <p:cNvPr id="2" name="Table 1">
            <a:extLst>
              <a:ext uri="{FF2B5EF4-FFF2-40B4-BE49-F238E27FC236}">
                <a16:creationId xmlns:a16="http://schemas.microsoft.com/office/drawing/2014/main" id="{6ED1072E-B1D7-4206-8CB6-49B5E232676A}"/>
              </a:ext>
            </a:extLst>
          </p:cNvPr>
          <p:cNvGraphicFramePr>
            <a:graphicFrameLocks noGrp="1"/>
          </p:cNvGraphicFramePr>
          <p:nvPr>
            <p:extLst>
              <p:ext uri="{D42A27DB-BD31-4B8C-83A1-F6EECF244321}">
                <p14:modId xmlns:p14="http://schemas.microsoft.com/office/powerpoint/2010/main" val="3336526508"/>
              </p:ext>
            </p:extLst>
          </p:nvPr>
        </p:nvGraphicFramePr>
        <p:xfrm>
          <a:off x="838200" y="1838528"/>
          <a:ext cx="9619034" cy="4715729"/>
        </p:xfrm>
        <a:graphic>
          <a:graphicData uri="http://schemas.openxmlformats.org/drawingml/2006/table">
            <a:tbl>
              <a:tblPr firstRow="1" firstCol="1" bandRow="1"/>
              <a:tblGrid>
                <a:gridCol w="1767030">
                  <a:extLst>
                    <a:ext uri="{9D8B030D-6E8A-4147-A177-3AD203B41FA5}">
                      <a16:colId xmlns:a16="http://schemas.microsoft.com/office/drawing/2014/main" val="1136306601"/>
                    </a:ext>
                  </a:extLst>
                </a:gridCol>
                <a:gridCol w="1309398">
                  <a:extLst>
                    <a:ext uri="{9D8B030D-6E8A-4147-A177-3AD203B41FA5}">
                      <a16:colId xmlns:a16="http://schemas.microsoft.com/office/drawing/2014/main" val="2603360829"/>
                    </a:ext>
                  </a:extLst>
                </a:gridCol>
                <a:gridCol w="1252467">
                  <a:extLst>
                    <a:ext uri="{9D8B030D-6E8A-4147-A177-3AD203B41FA5}">
                      <a16:colId xmlns:a16="http://schemas.microsoft.com/office/drawing/2014/main" val="3218072605"/>
                    </a:ext>
                  </a:extLst>
                </a:gridCol>
                <a:gridCol w="711629">
                  <a:extLst>
                    <a:ext uri="{9D8B030D-6E8A-4147-A177-3AD203B41FA5}">
                      <a16:colId xmlns:a16="http://schemas.microsoft.com/office/drawing/2014/main" val="3156258314"/>
                    </a:ext>
                  </a:extLst>
                </a:gridCol>
                <a:gridCol w="2338522">
                  <a:extLst>
                    <a:ext uri="{9D8B030D-6E8A-4147-A177-3AD203B41FA5}">
                      <a16:colId xmlns:a16="http://schemas.microsoft.com/office/drawing/2014/main" val="2541387469"/>
                    </a:ext>
                  </a:extLst>
                </a:gridCol>
                <a:gridCol w="1484567">
                  <a:extLst>
                    <a:ext uri="{9D8B030D-6E8A-4147-A177-3AD203B41FA5}">
                      <a16:colId xmlns:a16="http://schemas.microsoft.com/office/drawing/2014/main" val="1057936789"/>
                    </a:ext>
                  </a:extLst>
                </a:gridCol>
                <a:gridCol w="755421">
                  <a:extLst>
                    <a:ext uri="{9D8B030D-6E8A-4147-A177-3AD203B41FA5}">
                      <a16:colId xmlns:a16="http://schemas.microsoft.com/office/drawing/2014/main" val="2143777669"/>
                    </a:ext>
                  </a:extLst>
                </a:gridCol>
              </a:tblGrid>
              <a:tr h="293045">
                <a:tc>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Date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Start Time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End Time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Function</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Room</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Setup</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Agr</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08448954"/>
                  </a:ext>
                </a:extLst>
              </a:tr>
              <a:tr h="293045">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Tuesday, September 27,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10:00 AM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Meeting</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Hu. Ballroom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Hollow Square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15</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087712"/>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Tuesday, September 27,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2:00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Breakout 3</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Hu. Ballroom West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Hollow Square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767918"/>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Wednesday, September 28,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8:00 AM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General Session</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Hu. Ballroom East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Classroom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99433"/>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Wednesday, September 28,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11:30 AM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12:30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Buffet Lunch</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Hu. Ballroom West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Rounds of 8</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650886"/>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Wednesday, September 28,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2:00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Breakout 1</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Lobby Boardroom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Existing</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459624"/>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Wednesday, September 28,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2:00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Breakout 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Mezzanine Boardroom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Hollow Square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085190"/>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Thursday, September 29,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8:00 AM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3:00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General Session</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Hu. Ballroom East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Classroom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0401"/>
                  </a:ext>
                </a:extLst>
              </a:tr>
              <a:tr h="586092">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Thursday, September 29, 2022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12:00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1:00 PM</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Buffet Lunch</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Hu. Ballroom West</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Rounds of 8</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40</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274407"/>
                  </a:ext>
                </a:extLst>
              </a:tr>
            </a:tbl>
          </a:graphicData>
        </a:graphic>
      </p:graphicFrame>
    </p:spTree>
    <p:extLst>
      <p:ext uri="{BB962C8B-B14F-4D97-AF65-F5344CB8AC3E}">
        <p14:creationId xmlns:p14="http://schemas.microsoft.com/office/powerpoint/2010/main" val="197607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349792" y="417095"/>
            <a:ext cx="730326" cy="398359"/>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653030" y="2507420"/>
            <a:ext cx="3320023" cy="2833724"/>
          </a:xfrm>
          <a:prstGeom prst="rect">
            <a:avLst/>
          </a:prstGeom>
          <a:noFill/>
        </p:spPr>
        <p:txBody>
          <a:bodyPr wrap="square" rtlCol="0">
            <a:spAutoFit/>
          </a:bodyPr>
          <a:lstStyle/>
          <a:p>
            <a:pPr marL="171450" indent="-171450">
              <a:lnSpc>
                <a:spcPct val="150000"/>
              </a:lnSpc>
              <a:buClr>
                <a:srgbClr val="498186"/>
              </a:buClr>
              <a:buFont typeface="Arial" panose="020B0604020202020204" pitchFamily="34" charset="0"/>
              <a:buChar char="•"/>
            </a:pPr>
            <a:r>
              <a:rPr lang="en-US" sz="1200" dirty="0">
                <a:solidFill>
                  <a:srgbClr val="8B898A"/>
                </a:solidFill>
                <a:latin typeface="Euclid Flex Light" panose="020B0304000000000000" pitchFamily="34" charset="77"/>
              </a:rPr>
              <a:t>Group Rate available 3 days prior and post group start date </a:t>
            </a:r>
          </a:p>
          <a:p>
            <a:pPr marL="171450" indent="-171450">
              <a:lnSpc>
                <a:spcPct val="150000"/>
              </a:lnSpc>
              <a:buClr>
                <a:srgbClr val="498186"/>
              </a:buClr>
              <a:buFont typeface="Arial" panose="020B0604020202020204" pitchFamily="34" charset="0"/>
              <a:buChar char="•"/>
            </a:pPr>
            <a:r>
              <a:rPr lang="en-US" sz="1200" dirty="0">
                <a:solidFill>
                  <a:srgbClr val="8B898A"/>
                </a:solidFill>
                <a:latin typeface="Euclid Flex Light" panose="020B0304000000000000" pitchFamily="34" charset="77"/>
              </a:rPr>
              <a:t>Complimentary Meeting Room &amp; Guest Room  </a:t>
            </a:r>
            <a:r>
              <a:rPr lang="en-US" sz="1200" dirty="0" err="1">
                <a:solidFill>
                  <a:srgbClr val="8B898A"/>
                </a:solidFill>
                <a:latin typeface="Euclid Flex Light" panose="020B0304000000000000" pitchFamily="34" charset="77"/>
              </a:rPr>
              <a:t>WiFi</a:t>
            </a:r>
            <a:r>
              <a:rPr lang="en-US" sz="1200" dirty="0">
                <a:solidFill>
                  <a:srgbClr val="8B898A"/>
                </a:solidFill>
                <a:latin typeface="Euclid Flex Light" panose="020B0304000000000000" pitchFamily="34" charset="77"/>
              </a:rPr>
              <a:t> </a:t>
            </a:r>
          </a:p>
          <a:p>
            <a:pPr marL="171450" indent="-171450">
              <a:lnSpc>
                <a:spcPct val="150000"/>
              </a:lnSpc>
              <a:buClr>
                <a:srgbClr val="498186"/>
              </a:buClr>
              <a:buFont typeface="Arial" panose="020B0604020202020204" pitchFamily="34" charset="0"/>
              <a:buChar char="•"/>
            </a:pPr>
            <a:r>
              <a:rPr lang="en-US" sz="1200" dirty="0">
                <a:solidFill>
                  <a:srgbClr val="8B898A"/>
                </a:solidFill>
                <a:latin typeface="Euclid Flex Light" panose="020B0304000000000000" pitchFamily="34" charset="77"/>
              </a:rPr>
              <a:t>Reduced Self Garage Parking for all Attendees </a:t>
            </a:r>
          </a:p>
          <a:p>
            <a:pPr marL="171450" indent="-171450">
              <a:lnSpc>
                <a:spcPct val="150000"/>
              </a:lnSpc>
              <a:buClr>
                <a:srgbClr val="498186"/>
              </a:buClr>
              <a:buFont typeface="Arial" panose="020B0604020202020204" pitchFamily="34" charset="0"/>
              <a:buChar char="•"/>
            </a:pPr>
            <a:r>
              <a:rPr lang="en-US" sz="1200" dirty="0">
                <a:solidFill>
                  <a:srgbClr val="8B898A"/>
                </a:solidFill>
                <a:latin typeface="Euclid Flex Light" panose="020B0304000000000000" pitchFamily="34" charset="77"/>
              </a:rPr>
              <a:t>Meeting Room Rental Waived based on Food &amp; Beverage Minimum </a:t>
            </a:r>
          </a:p>
          <a:p>
            <a:pPr marL="171450" indent="-171450">
              <a:lnSpc>
                <a:spcPct val="150000"/>
              </a:lnSpc>
              <a:buClr>
                <a:srgbClr val="498186"/>
              </a:buClr>
              <a:buFont typeface="Arial" panose="020B0604020202020204" pitchFamily="34" charset="0"/>
              <a:buChar char="•"/>
            </a:pPr>
            <a:r>
              <a:rPr lang="en-US" sz="1200" dirty="0">
                <a:solidFill>
                  <a:srgbClr val="8B898A"/>
                </a:solidFill>
                <a:latin typeface="Euclid Flex Light" panose="020B0304000000000000" pitchFamily="34" charset="77"/>
              </a:rPr>
              <a:t>Event Set up/ clean up fee reduced to $500.00  </a:t>
            </a:r>
          </a:p>
          <a:p>
            <a:pPr marL="171450" indent="-171450">
              <a:lnSpc>
                <a:spcPct val="150000"/>
              </a:lnSpc>
              <a:buClr>
                <a:srgbClr val="498186"/>
              </a:buClr>
              <a:buFont typeface="Arial" panose="020B0604020202020204" pitchFamily="34" charset="0"/>
              <a:buChar char="•"/>
            </a:pPr>
            <a:endParaRPr lang="en-US" sz="1200" dirty="0">
              <a:solidFill>
                <a:srgbClr val="8B898A"/>
              </a:solidFill>
              <a:latin typeface="Euclid Flex Light" panose="020B0304000000000000" pitchFamily="34" charset="77"/>
            </a:endParaRPr>
          </a:p>
          <a:p>
            <a:pPr marL="171450" indent="-171450">
              <a:lnSpc>
                <a:spcPct val="150000"/>
              </a:lnSpc>
              <a:buClr>
                <a:srgbClr val="498186"/>
              </a:buClr>
              <a:buFont typeface="Arial" panose="020B0604020202020204" pitchFamily="34" charset="0"/>
              <a:buChar char="•"/>
            </a:pPr>
            <a:endParaRPr lang="en-US" sz="1200" dirty="0">
              <a:solidFill>
                <a:srgbClr val="8B898A"/>
              </a:solidFill>
              <a:latin typeface="Euclid Flex Light" panose="020B0304000000000000" pitchFamily="34" charset="77"/>
            </a:endParaRP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GROUP AMENITIES</a:t>
            </a:r>
          </a:p>
        </p:txBody>
      </p:sp>
      <p:pic>
        <p:nvPicPr>
          <p:cNvPr id="4" name="Picture 3" descr="A living room filled with furniture and a large window&#10;&#10;Description automatically generated">
            <a:extLst>
              <a:ext uri="{FF2B5EF4-FFF2-40B4-BE49-F238E27FC236}">
                <a16:creationId xmlns:a16="http://schemas.microsoft.com/office/drawing/2014/main" id="{14F37EDD-1B79-5B42-93C5-D401090D7576}"/>
              </a:ext>
            </a:extLst>
          </p:cNvPr>
          <p:cNvPicPr>
            <a:picLocks noChangeAspect="1"/>
          </p:cNvPicPr>
          <p:nvPr/>
        </p:nvPicPr>
        <p:blipFill rotWithShape="1">
          <a:blip r:embed="rId4"/>
          <a:srcRect l="12935" r="23090"/>
          <a:stretch/>
        </p:blipFill>
        <p:spPr>
          <a:xfrm>
            <a:off x="6418210" y="0"/>
            <a:ext cx="5760720" cy="6858000"/>
          </a:xfrm>
          <a:prstGeom prst="rect">
            <a:avLst/>
          </a:prstGeom>
        </p:spPr>
      </p:pic>
    </p:spTree>
    <p:extLst>
      <p:ext uri="{BB962C8B-B14F-4D97-AF65-F5344CB8AC3E}">
        <p14:creationId xmlns:p14="http://schemas.microsoft.com/office/powerpoint/2010/main" val="314594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building&#10;&#10;Description automatically generated">
            <a:extLst>
              <a:ext uri="{FF2B5EF4-FFF2-40B4-BE49-F238E27FC236}">
                <a16:creationId xmlns:a16="http://schemas.microsoft.com/office/drawing/2014/main" id="{7A55BF6F-2976-AE44-93E2-FAC74B61609D}"/>
              </a:ext>
            </a:extLst>
          </p:cNvPr>
          <p:cNvPicPr>
            <a:picLocks noChangeAspect="1"/>
          </p:cNvPicPr>
          <p:nvPr/>
        </p:nvPicPr>
        <p:blipFill rotWithShape="1">
          <a:blip r:embed="rId2"/>
          <a:srcRect l="-2" r="45820"/>
          <a:stretch/>
        </p:blipFill>
        <p:spPr>
          <a:xfrm>
            <a:off x="-1089790"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8311427" y="4011100"/>
            <a:ext cx="2980267" cy="1625600"/>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561244" y="3733039"/>
            <a:ext cx="4088213" cy="893130"/>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901.333.1237</a:t>
            </a:r>
          </a:p>
          <a:p>
            <a:pPr>
              <a:lnSpc>
                <a:spcPct val="150000"/>
              </a:lnSpc>
            </a:pPr>
            <a:r>
              <a:rPr lang="en-US" sz="1200" dirty="0">
                <a:solidFill>
                  <a:srgbClr val="8B898A"/>
                </a:solidFill>
                <a:latin typeface="Euclid Flex Light" panose="020B0304000000000000" pitchFamily="34" charset="77"/>
                <a:hlinkClick r:id="rId4"/>
              </a:rPr>
              <a:t>tviktora@huhotelmemphis.com</a:t>
            </a:r>
            <a:endParaRPr lang="en-US" sz="1200" dirty="0">
              <a:solidFill>
                <a:srgbClr val="8B898A"/>
              </a:solidFill>
              <a:latin typeface="Euclid Flex Light" panose="020B0304000000000000" pitchFamily="34" charset="77"/>
            </a:endParaRPr>
          </a:p>
          <a:p>
            <a:pPr>
              <a:lnSpc>
                <a:spcPct val="150000"/>
              </a:lnSpc>
            </a:pPr>
            <a:endParaRPr lang="en-US" sz="1200" dirty="0">
              <a:solidFill>
                <a:srgbClr val="8B898A"/>
              </a:solidFill>
              <a:latin typeface="Euclid Flex Light" panose="020B0304000000000000" pitchFamily="34" charset="77"/>
            </a:endParaRPr>
          </a:p>
        </p:txBody>
      </p:sp>
      <p:sp>
        <p:nvSpPr>
          <p:cNvPr id="8" name="TextBox 7">
            <a:extLst>
              <a:ext uri="{FF2B5EF4-FFF2-40B4-BE49-F238E27FC236}">
                <a16:creationId xmlns:a16="http://schemas.microsoft.com/office/drawing/2014/main" id="{1DFB1AD8-4E89-894F-982E-04533E0AA9A4}"/>
              </a:ext>
            </a:extLst>
          </p:cNvPr>
          <p:cNvSpPr txBox="1"/>
          <p:nvPr/>
        </p:nvSpPr>
        <p:spPr>
          <a:xfrm>
            <a:off x="1561244" y="1493746"/>
            <a:ext cx="3843269" cy="1631216"/>
          </a:xfrm>
          <a:prstGeom prst="rect">
            <a:avLst/>
          </a:prstGeom>
          <a:noFill/>
        </p:spPr>
        <p:txBody>
          <a:bodyPr wrap="square" rtlCol="0">
            <a:spAutoFit/>
          </a:bodyPr>
          <a:lstStyle/>
          <a:p>
            <a:r>
              <a:rPr lang="en-US" sz="5000" dirty="0">
                <a:solidFill>
                  <a:srgbClr val="498186"/>
                </a:solidFill>
                <a:latin typeface="Euclid Flex Light" panose="020B0304000000000000" pitchFamily="34" charset="77"/>
              </a:rPr>
              <a:t>Tammy Viktora </a:t>
            </a:r>
          </a:p>
        </p:txBody>
      </p:sp>
    </p:spTree>
    <p:extLst>
      <p:ext uri="{BB962C8B-B14F-4D97-AF65-F5344CB8AC3E}">
        <p14:creationId xmlns:p14="http://schemas.microsoft.com/office/powerpoint/2010/main" val="128860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349792" y="417095"/>
            <a:ext cx="730326" cy="398359"/>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658333" y="3457981"/>
            <a:ext cx="3926170" cy="2551852"/>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Influenced by the Beaux Arts era building in </a:t>
            </a:r>
            <a:br>
              <a:rPr lang="en-US" sz="1200" dirty="0">
                <a:solidFill>
                  <a:srgbClr val="8B898A"/>
                </a:solidFill>
                <a:latin typeface="Euclid Flex Light" panose="020B0304000000000000" pitchFamily="34" charset="77"/>
              </a:rPr>
            </a:br>
            <a:r>
              <a:rPr lang="en-US" sz="1200" dirty="0">
                <a:solidFill>
                  <a:srgbClr val="8B898A"/>
                </a:solidFill>
                <a:latin typeface="Euclid Flex Light" panose="020B0304000000000000" pitchFamily="34" charset="77"/>
              </a:rPr>
              <a:t>which it’s housed, the 110 rooms at Hu. Hotel are beautifully idiosyncratic, and rounded out by a refined, retro-chic aesthetic. We took the spirit of Memphis and one of its legendary citizens, Hugh “Hu.” Lawson White Brinkley, and channeled it into a thoughtfully designed hotel experience. </a:t>
            </a:r>
          </a:p>
          <a:p>
            <a:pPr>
              <a:lnSpc>
                <a:spcPct val="150000"/>
              </a:lnSpc>
            </a:pPr>
            <a:endParaRPr lang="en-US" sz="1200" dirty="0">
              <a:solidFill>
                <a:srgbClr val="8B898A"/>
              </a:solidFill>
              <a:latin typeface="Euclid Flex Light" panose="020B0304000000000000" pitchFamily="34" charset="77"/>
            </a:endParaRPr>
          </a:p>
          <a:p>
            <a:pPr>
              <a:lnSpc>
                <a:spcPct val="150000"/>
              </a:lnSpc>
            </a:pPr>
            <a:endParaRPr lang="en-US" sz="1200" dirty="0">
              <a:solidFill>
                <a:srgbClr val="8B898A"/>
              </a:solidFill>
              <a:latin typeface="Euclid Flex Light" panose="020B0304000000000000" pitchFamily="34" charset="77"/>
            </a:endParaRPr>
          </a:p>
        </p:txBody>
      </p:sp>
      <p:sp>
        <p:nvSpPr>
          <p:cNvPr id="8" name="TextBox 7">
            <a:extLst>
              <a:ext uri="{FF2B5EF4-FFF2-40B4-BE49-F238E27FC236}">
                <a16:creationId xmlns:a16="http://schemas.microsoft.com/office/drawing/2014/main" id="{1DFB1AD8-4E89-894F-982E-04533E0AA9A4}"/>
              </a:ext>
            </a:extLst>
          </p:cNvPr>
          <p:cNvSpPr txBox="1"/>
          <p:nvPr/>
        </p:nvSpPr>
        <p:spPr>
          <a:xfrm>
            <a:off x="1658333" y="1690112"/>
            <a:ext cx="3926170" cy="1631216"/>
          </a:xfrm>
          <a:prstGeom prst="rect">
            <a:avLst/>
          </a:prstGeom>
          <a:noFill/>
        </p:spPr>
        <p:txBody>
          <a:bodyPr wrap="square" rtlCol="0">
            <a:spAutoFit/>
          </a:bodyPr>
          <a:lstStyle/>
          <a:p>
            <a:r>
              <a:rPr lang="en-US" sz="5000" dirty="0">
                <a:solidFill>
                  <a:srgbClr val="498186"/>
                </a:solidFill>
                <a:latin typeface="Euclid Flex Light" panose="020B0304000000000000" pitchFamily="34" charset="77"/>
              </a:rPr>
              <a:t>Style and Substance</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WELCOME</a:t>
            </a:r>
          </a:p>
        </p:txBody>
      </p:sp>
      <p:pic>
        <p:nvPicPr>
          <p:cNvPr id="7" name="Picture 6" descr="A tall building in a city&#10;&#10;Description automatically generated">
            <a:extLst>
              <a:ext uri="{FF2B5EF4-FFF2-40B4-BE49-F238E27FC236}">
                <a16:creationId xmlns:a16="http://schemas.microsoft.com/office/drawing/2014/main" id="{B008324E-2E62-5541-88C5-6E45B815A6D1}"/>
              </a:ext>
            </a:extLst>
          </p:cNvPr>
          <p:cNvPicPr>
            <a:picLocks noChangeAspect="1"/>
          </p:cNvPicPr>
          <p:nvPr/>
        </p:nvPicPr>
        <p:blipFill rotWithShape="1">
          <a:blip r:embed="rId4"/>
          <a:srcRect l="7331" t="41805" r="24615" b="9025"/>
          <a:stretch/>
        </p:blipFill>
        <p:spPr>
          <a:xfrm>
            <a:off x="6431280" y="0"/>
            <a:ext cx="5760720" cy="6858000"/>
          </a:xfrm>
          <a:prstGeom prst="rect">
            <a:avLst/>
          </a:prstGeom>
        </p:spPr>
      </p:pic>
    </p:spTree>
    <p:extLst>
      <p:ext uri="{BB962C8B-B14F-4D97-AF65-F5344CB8AC3E}">
        <p14:creationId xmlns:p14="http://schemas.microsoft.com/office/powerpoint/2010/main" val="353251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349792" y="417095"/>
            <a:ext cx="730326" cy="398359"/>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653030" y="2960673"/>
            <a:ext cx="3926170" cy="2828851"/>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Beautiful rooms feature everything you need and want for a restful, wonderful stay, and it’s all done with style and substance the Hu. way.</a:t>
            </a:r>
            <a:br>
              <a:rPr lang="en-US" sz="1200" dirty="0">
                <a:solidFill>
                  <a:srgbClr val="8B898A"/>
                </a:solidFill>
                <a:latin typeface="Euclid Flex Light" panose="020B0304000000000000" pitchFamily="34" charset="77"/>
              </a:rPr>
            </a:br>
            <a:endParaRPr lang="en-US" sz="1200" dirty="0">
              <a:solidFill>
                <a:srgbClr val="8B898A"/>
              </a:solidFill>
              <a:latin typeface="Euclid Flex Light" panose="020B0304000000000000" pitchFamily="34" charset="77"/>
            </a:endParaRPr>
          </a:p>
          <a:p>
            <a:pPr>
              <a:lnSpc>
                <a:spcPct val="150000"/>
              </a:lnSpc>
            </a:pPr>
            <a:r>
              <a:rPr lang="en-US" sz="1200" dirty="0">
                <a:solidFill>
                  <a:srgbClr val="8B898A"/>
                </a:solidFill>
                <a:latin typeface="Euclid Flex Medium" panose="020B0504000000000000" pitchFamily="34" charset="77"/>
              </a:rPr>
              <a:t>Amenities:</a:t>
            </a:r>
          </a:p>
          <a:p>
            <a:pPr marL="285750" indent="-285750">
              <a:lnSpc>
                <a:spcPct val="150000"/>
              </a:lnSpc>
              <a:buFont typeface="Arial" panose="020B0604020202020204" pitchFamily="34" charset="0"/>
              <a:buChar char="•"/>
            </a:pPr>
            <a:r>
              <a:rPr lang="en-US" sz="1200" dirty="0">
                <a:solidFill>
                  <a:srgbClr val="8B898A"/>
                </a:solidFill>
                <a:latin typeface="Euclid Flex Light" panose="020B0304000000000000" pitchFamily="34" charset="77"/>
              </a:rPr>
              <a:t>Complimentary </a:t>
            </a:r>
            <a:r>
              <a:rPr lang="en-US" sz="1200" dirty="0" err="1">
                <a:solidFill>
                  <a:srgbClr val="8B898A"/>
                </a:solidFill>
                <a:latin typeface="Euclid Flex Light" panose="020B0304000000000000" pitchFamily="34" charset="77"/>
              </a:rPr>
              <a:t>Wifi</a:t>
            </a:r>
            <a:endParaRPr lang="en-US" sz="1200" dirty="0">
              <a:solidFill>
                <a:srgbClr val="8B898A"/>
              </a:solidFill>
              <a:latin typeface="Euclid Flex Light" panose="020B0304000000000000" pitchFamily="34" charset="77"/>
            </a:endParaRPr>
          </a:p>
          <a:p>
            <a:pPr marL="285750" indent="-285750">
              <a:lnSpc>
                <a:spcPct val="150000"/>
              </a:lnSpc>
              <a:buFont typeface="Arial" panose="020B0604020202020204" pitchFamily="34" charset="0"/>
              <a:buChar char="•"/>
            </a:pPr>
            <a:r>
              <a:rPr lang="en-US" sz="1200" dirty="0">
                <a:solidFill>
                  <a:srgbClr val="8B898A"/>
                </a:solidFill>
                <a:latin typeface="Euclid Flex Light" panose="020B0304000000000000" pitchFamily="34" charset="77"/>
              </a:rPr>
              <a:t>Private bar stocked with locally sourced items</a:t>
            </a:r>
          </a:p>
          <a:p>
            <a:pPr marL="285750" indent="-285750">
              <a:lnSpc>
                <a:spcPct val="150000"/>
              </a:lnSpc>
              <a:buFont typeface="Arial" panose="020B0604020202020204" pitchFamily="34" charset="0"/>
              <a:buChar char="•"/>
            </a:pPr>
            <a:r>
              <a:rPr lang="en-US" sz="1200" dirty="0">
                <a:solidFill>
                  <a:srgbClr val="8B898A"/>
                </a:solidFill>
                <a:latin typeface="Euclid Flex Light" panose="020B0304000000000000" pitchFamily="34" charset="77"/>
              </a:rPr>
              <a:t>Premium grade linens</a:t>
            </a:r>
          </a:p>
          <a:p>
            <a:pPr marL="285750" indent="-285750">
              <a:lnSpc>
                <a:spcPct val="150000"/>
              </a:lnSpc>
              <a:buFont typeface="Arial" panose="020B0604020202020204" pitchFamily="34" charset="0"/>
              <a:buChar char="•"/>
            </a:pPr>
            <a:r>
              <a:rPr lang="en-US" sz="1200" dirty="0">
                <a:solidFill>
                  <a:srgbClr val="8B898A"/>
                </a:solidFill>
                <a:latin typeface="Euclid Flex Light" panose="020B0304000000000000" pitchFamily="34" charset="77"/>
              </a:rPr>
              <a:t>In-room electronic safe</a:t>
            </a:r>
          </a:p>
          <a:p>
            <a:pPr marL="285750" indent="-285750">
              <a:lnSpc>
                <a:spcPct val="150000"/>
              </a:lnSpc>
              <a:buFont typeface="Arial" panose="020B0604020202020204" pitchFamily="34" charset="0"/>
              <a:buChar char="•"/>
            </a:pPr>
            <a:r>
              <a:rPr lang="en-US" sz="1200" dirty="0">
                <a:solidFill>
                  <a:srgbClr val="8B898A"/>
                </a:solidFill>
                <a:latin typeface="Euclid Flex Light" panose="020B0304000000000000" pitchFamily="34" charset="77"/>
              </a:rPr>
              <a:t>Custom furnishings</a:t>
            </a:r>
          </a:p>
        </p:txBody>
      </p:sp>
      <p:sp>
        <p:nvSpPr>
          <p:cNvPr id="8" name="TextBox 7">
            <a:extLst>
              <a:ext uri="{FF2B5EF4-FFF2-40B4-BE49-F238E27FC236}">
                <a16:creationId xmlns:a16="http://schemas.microsoft.com/office/drawing/2014/main" id="{1DFB1AD8-4E89-894F-982E-04533E0AA9A4}"/>
              </a:ext>
            </a:extLst>
          </p:cNvPr>
          <p:cNvSpPr txBox="1"/>
          <p:nvPr/>
        </p:nvSpPr>
        <p:spPr>
          <a:xfrm>
            <a:off x="1653030" y="1192804"/>
            <a:ext cx="3926170" cy="1631216"/>
          </a:xfrm>
          <a:prstGeom prst="rect">
            <a:avLst/>
          </a:prstGeom>
          <a:noFill/>
        </p:spPr>
        <p:txBody>
          <a:bodyPr wrap="square" rtlCol="0">
            <a:spAutoFit/>
          </a:bodyPr>
          <a:lstStyle/>
          <a:p>
            <a:r>
              <a:rPr lang="en-US" sz="5000" dirty="0">
                <a:solidFill>
                  <a:srgbClr val="498186"/>
                </a:solidFill>
                <a:latin typeface="Euclid Flex Light" panose="020B0304000000000000" pitchFamily="34" charset="77"/>
              </a:rPr>
              <a:t>Relax and Unwind</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GUEST ROOM</a:t>
            </a:r>
          </a:p>
        </p:txBody>
      </p:sp>
      <p:pic>
        <p:nvPicPr>
          <p:cNvPr id="4" name="Picture 3" descr="A bedroom with a bed and desk in a hotel room&#10;&#10;Description automatically generated">
            <a:extLst>
              <a:ext uri="{FF2B5EF4-FFF2-40B4-BE49-F238E27FC236}">
                <a16:creationId xmlns:a16="http://schemas.microsoft.com/office/drawing/2014/main" id="{5DFFE9ED-775F-7442-94C4-12DCA21BBE0E}"/>
              </a:ext>
            </a:extLst>
          </p:cNvPr>
          <p:cNvPicPr>
            <a:picLocks noChangeAspect="1"/>
          </p:cNvPicPr>
          <p:nvPr/>
        </p:nvPicPr>
        <p:blipFill rotWithShape="1">
          <a:blip r:embed="rId4"/>
          <a:srcRect l="2863" r="51799" b="4435"/>
          <a:stretch/>
        </p:blipFill>
        <p:spPr>
          <a:xfrm>
            <a:off x="6431280" y="-45721"/>
            <a:ext cx="5760720" cy="6949440"/>
          </a:xfrm>
          <a:prstGeom prst="rect">
            <a:avLst/>
          </a:prstGeom>
        </p:spPr>
      </p:pic>
    </p:spTree>
    <p:extLst>
      <p:ext uri="{BB962C8B-B14F-4D97-AF65-F5344CB8AC3E}">
        <p14:creationId xmlns:p14="http://schemas.microsoft.com/office/powerpoint/2010/main" val="1517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594430" y="3284855"/>
            <a:ext cx="3926170" cy="1166858"/>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Dedicated to roasting the highest quality specialty coffees in Memphis, Hu. Cafe also offers updated takes on a number of cocktail classics, as well as baked goods, and sweet and savory treats.</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FOOD &amp; DRINK</a:t>
            </a:r>
          </a:p>
        </p:txBody>
      </p:sp>
      <p:pic>
        <p:nvPicPr>
          <p:cNvPr id="7" name="Picture 6">
            <a:extLst>
              <a:ext uri="{FF2B5EF4-FFF2-40B4-BE49-F238E27FC236}">
                <a16:creationId xmlns:a16="http://schemas.microsoft.com/office/drawing/2014/main" id="{AB6C5165-59CB-4C45-B942-B118F6B02110}"/>
              </a:ext>
            </a:extLst>
          </p:cNvPr>
          <p:cNvPicPr>
            <a:picLocks noChangeAspect="1"/>
          </p:cNvPicPr>
          <p:nvPr/>
        </p:nvPicPr>
        <p:blipFill>
          <a:blip r:embed="rId3"/>
          <a:srcRect/>
          <a:stretch/>
        </p:blipFill>
        <p:spPr>
          <a:xfrm>
            <a:off x="990580" y="1708377"/>
            <a:ext cx="4118384" cy="1544394"/>
          </a:xfrm>
          <a:prstGeom prst="rect">
            <a:avLst/>
          </a:prstGeom>
        </p:spPr>
      </p:pic>
      <p:pic>
        <p:nvPicPr>
          <p:cNvPr id="5" name="Picture 4" descr="A large kitchen with stainless steel appliances&#10;&#10;Description automatically generated">
            <a:extLst>
              <a:ext uri="{FF2B5EF4-FFF2-40B4-BE49-F238E27FC236}">
                <a16:creationId xmlns:a16="http://schemas.microsoft.com/office/drawing/2014/main" id="{D5014313-0DFD-FB47-86D8-863E6EB4F73B}"/>
              </a:ext>
            </a:extLst>
          </p:cNvPr>
          <p:cNvPicPr>
            <a:picLocks noChangeAspect="1"/>
          </p:cNvPicPr>
          <p:nvPr/>
        </p:nvPicPr>
        <p:blipFill rotWithShape="1">
          <a:blip r:embed="rId4"/>
          <a:srcRect l="7200" r="37204"/>
          <a:stretch/>
        </p:blipFill>
        <p:spPr>
          <a:xfrm>
            <a:off x="6431280" y="-16042"/>
            <a:ext cx="5760720" cy="6920149"/>
          </a:xfrm>
          <a:prstGeom prst="rect">
            <a:avLst/>
          </a:prstGeom>
        </p:spPr>
      </p:pic>
    </p:spTree>
    <p:extLst>
      <p:ext uri="{BB962C8B-B14F-4D97-AF65-F5344CB8AC3E}">
        <p14:creationId xmlns:p14="http://schemas.microsoft.com/office/powerpoint/2010/main" val="281824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594430" y="3284855"/>
            <a:ext cx="3715507" cy="1997855"/>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Hu. Hotel, Hu. Roof is all about those long afternoons that melt slowly into night. Soaring high above Memphis, Hu. Roof offers a comfortable, indoor-outdoor setting in which to unwind. Enjoy exceptional regionally inspired fare and cocktails, and incredible sunset views over the Mississippi River.</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FOOD &amp; DRINK</a:t>
            </a:r>
          </a:p>
        </p:txBody>
      </p:sp>
      <p:pic>
        <p:nvPicPr>
          <p:cNvPr id="5" name="Picture 4" descr="A close up of a sign&#10;&#10;Description automatically generated">
            <a:extLst>
              <a:ext uri="{FF2B5EF4-FFF2-40B4-BE49-F238E27FC236}">
                <a16:creationId xmlns:a16="http://schemas.microsoft.com/office/drawing/2014/main" id="{B12A5549-A4A8-1746-9685-910EA4982CC4}"/>
              </a:ext>
            </a:extLst>
          </p:cNvPr>
          <p:cNvPicPr>
            <a:picLocks noChangeAspect="1"/>
          </p:cNvPicPr>
          <p:nvPr/>
        </p:nvPicPr>
        <p:blipFill>
          <a:blip r:embed="rId3"/>
          <a:stretch>
            <a:fillRect/>
          </a:stretch>
        </p:blipFill>
        <p:spPr>
          <a:xfrm>
            <a:off x="942182" y="1820439"/>
            <a:ext cx="4118384" cy="1544394"/>
          </a:xfrm>
          <a:prstGeom prst="rect">
            <a:avLst/>
          </a:prstGeom>
        </p:spPr>
      </p:pic>
      <p:pic>
        <p:nvPicPr>
          <p:cNvPr id="10" name="Picture 9" descr="A room filled with furniture and a large window&#10;&#10;Description automatically generated">
            <a:extLst>
              <a:ext uri="{FF2B5EF4-FFF2-40B4-BE49-F238E27FC236}">
                <a16:creationId xmlns:a16="http://schemas.microsoft.com/office/drawing/2014/main" id="{D5955EE4-B39F-BF46-9228-9257E4C44114}"/>
              </a:ext>
            </a:extLst>
          </p:cNvPr>
          <p:cNvPicPr>
            <a:picLocks noChangeAspect="1"/>
          </p:cNvPicPr>
          <p:nvPr/>
        </p:nvPicPr>
        <p:blipFill rotWithShape="1">
          <a:blip r:embed="rId4"/>
          <a:srcRect l="35111" t="1266" r="16785" b="3766"/>
          <a:stretch/>
        </p:blipFill>
        <p:spPr>
          <a:xfrm>
            <a:off x="6431280" y="-45721"/>
            <a:ext cx="5760720" cy="6949440"/>
          </a:xfrm>
          <a:prstGeom prst="rect">
            <a:avLst/>
          </a:prstGeom>
        </p:spPr>
      </p:pic>
    </p:spTree>
    <p:extLst>
      <p:ext uri="{BB962C8B-B14F-4D97-AF65-F5344CB8AC3E}">
        <p14:creationId xmlns:p14="http://schemas.microsoft.com/office/powerpoint/2010/main" val="311102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349792" y="417095"/>
            <a:ext cx="730326" cy="398359"/>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653030" y="3490059"/>
            <a:ext cx="3926170" cy="1997855"/>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Whether you’re hosting a meeting or corporate event, private dinner, holiday party, or building a creative campaign, Hu. Hotel has the perfect space for your group. Sophisticated settings with a modern flair are enhanced by unparalleled service.</a:t>
            </a:r>
          </a:p>
          <a:p>
            <a:pPr>
              <a:lnSpc>
                <a:spcPct val="150000"/>
              </a:lnSpc>
            </a:pPr>
            <a:endParaRPr lang="en-US" sz="1200" dirty="0">
              <a:solidFill>
                <a:srgbClr val="8B898A"/>
              </a:solidFill>
              <a:latin typeface="Euclid Flex Light" panose="020B0304000000000000" pitchFamily="34" charset="77"/>
            </a:endParaRPr>
          </a:p>
          <a:p>
            <a:pPr>
              <a:lnSpc>
                <a:spcPct val="150000"/>
              </a:lnSpc>
            </a:pPr>
            <a:endParaRPr lang="en-US" sz="1200" dirty="0">
              <a:solidFill>
                <a:srgbClr val="8B898A"/>
              </a:solidFill>
              <a:latin typeface="Euclid Flex Light" panose="020B0304000000000000" pitchFamily="34" charset="77"/>
            </a:endParaRPr>
          </a:p>
        </p:txBody>
      </p:sp>
      <p:sp>
        <p:nvSpPr>
          <p:cNvPr id="8" name="TextBox 7">
            <a:extLst>
              <a:ext uri="{FF2B5EF4-FFF2-40B4-BE49-F238E27FC236}">
                <a16:creationId xmlns:a16="http://schemas.microsoft.com/office/drawing/2014/main" id="{1DFB1AD8-4E89-894F-982E-04533E0AA9A4}"/>
              </a:ext>
            </a:extLst>
          </p:cNvPr>
          <p:cNvSpPr txBox="1"/>
          <p:nvPr/>
        </p:nvSpPr>
        <p:spPr>
          <a:xfrm>
            <a:off x="1653030" y="1722190"/>
            <a:ext cx="3926170" cy="1631216"/>
          </a:xfrm>
          <a:prstGeom prst="rect">
            <a:avLst/>
          </a:prstGeom>
          <a:noFill/>
        </p:spPr>
        <p:txBody>
          <a:bodyPr wrap="square" rtlCol="0">
            <a:spAutoFit/>
          </a:bodyPr>
          <a:lstStyle/>
          <a:p>
            <a:r>
              <a:rPr lang="en-US" sz="5000" dirty="0">
                <a:solidFill>
                  <a:srgbClr val="498186"/>
                </a:solidFill>
                <a:latin typeface="Euclid Flex Light" panose="020B0304000000000000" pitchFamily="34" charset="77"/>
              </a:rPr>
              <a:t>Make an Impression</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MEETINGS  &amp;  EVENTS</a:t>
            </a:r>
          </a:p>
        </p:txBody>
      </p:sp>
      <p:pic>
        <p:nvPicPr>
          <p:cNvPr id="10" name="Picture 9" descr="A large room&#10;&#10;Description automatically generated">
            <a:extLst>
              <a:ext uri="{FF2B5EF4-FFF2-40B4-BE49-F238E27FC236}">
                <a16:creationId xmlns:a16="http://schemas.microsoft.com/office/drawing/2014/main" id="{75E800C4-4AC7-D24D-93B6-B6AC8A8017C4}"/>
              </a:ext>
            </a:extLst>
          </p:cNvPr>
          <p:cNvPicPr>
            <a:picLocks noChangeAspect="1"/>
          </p:cNvPicPr>
          <p:nvPr/>
        </p:nvPicPr>
        <p:blipFill rotWithShape="1">
          <a:blip r:embed="rId4"/>
          <a:srcRect l="18664" t="2440" r="30062" b="4855"/>
          <a:stretch/>
        </p:blipFill>
        <p:spPr>
          <a:xfrm>
            <a:off x="6548480" y="-12898"/>
            <a:ext cx="5760720" cy="6949440"/>
          </a:xfrm>
          <a:prstGeom prst="rect">
            <a:avLst/>
          </a:prstGeom>
        </p:spPr>
      </p:pic>
    </p:spTree>
    <p:extLst>
      <p:ext uri="{BB962C8B-B14F-4D97-AF65-F5344CB8AC3E}">
        <p14:creationId xmlns:p14="http://schemas.microsoft.com/office/powerpoint/2010/main" val="118468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52C49A44-0779-7A4A-A9D8-6815E52BEB6C}"/>
              </a:ext>
            </a:extLst>
          </p:cNvPr>
          <p:cNvPicPr>
            <a:picLocks noChangeAspect="1"/>
          </p:cNvPicPr>
          <p:nvPr/>
        </p:nvPicPr>
        <p:blipFill rotWithShape="1">
          <a:blip r:embed="rId2"/>
          <a:srcRect l="-2" r="45820"/>
          <a:stretch/>
        </p:blipFill>
        <p:spPr>
          <a:xfrm>
            <a:off x="-1121874" y="-702310"/>
            <a:ext cx="7680960" cy="797433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3"/>
          <a:stretch>
            <a:fillRect/>
          </a:stretch>
        </p:blipFill>
        <p:spPr>
          <a:xfrm>
            <a:off x="349792" y="417095"/>
            <a:ext cx="730326" cy="398359"/>
          </a:xfrm>
          <a:prstGeom prst="rect">
            <a:avLst/>
          </a:prstGeom>
        </p:spPr>
      </p:pic>
      <p:sp>
        <p:nvSpPr>
          <p:cNvPr id="6" name="TextBox 5">
            <a:extLst>
              <a:ext uri="{FF2B5EF4-FFF2-40B4-BE49-F238E27FC236}">
                <a16:creationId xmlns:a16="http://schemas.microsoft.com/office/drawing/2014/main" id="{1BDB77C6-C5CE-F84E-A582-770C67C26199}"/>
              </a:ext>
            </a:extLst>
          </p:cNvPr>
          <p:cNvSpPr txBox="1"/>
          <p:nvPr/>
        </p:nvSpPr>
        <p:spPr>
          <a:xfrm>
            <a:off x="1653030" y="3490059"/>
            <a:ext cx="3320023" cy="1166858"/>
          </a:xfrm>
          <a:prstGeom prst="rect">
            <a:avLst/>
          </a:prstGeom>
          <a:noFill/>
        </p:spPr>
        <p:txBody>
          <a:bodyPr wrap="square" rtlCol="0">
            <a:spAutoFit/>
          </a:bodyPr>
          <a:lstStyle/>
          <a:p>
            <a:pPr>
              <a:lnSpc>
                <a:spcPct val="150000"/>
              </a:lnSpc>
            </a:pPr>
            <a:r>
              <a:rPr lang="en-US" sz="1200" dirty="0">
                <a:solidFill>
                  <a:srgbClr val="8B898A"/>
                </a:solidFill>
                <a:latin typeface="Euclid Flex Light" panose="020B0304000000000000" pitchFamily="34" charset="77"/>
              </a:rPr>
              <a:t>Blending modern design and historic character, the classic and the cool, </a:t>
            </a:r>
            <a:br>
              <a:rPr lang="en-US" sz="1200" dirty="0">
                <a:solidFill>
                  <a:srgbClr val="8B898A"/>
                </a:solidFill>
                <a:latin typeface="Euclid Flex Light" panose="020B0304000000000000" pitchFamily="34" charset="77"/>
              </a:rPr>
            </a:br>
            <a:r>
              <a:rPr lang="en-US" sz="1200" dirty="0" err="1">
                <a:solidFill>
                  <a:srgbClr val="8B898A"/>
                </a:solidFill>
                <a:latin typeface="Euclid Flex Light" panose="020B0304000000000000" pitchFamily="34" charset="77"/>
              </a:rPr>
              <a:t>Hu.’s</a:t>
            </a:r>
            <a:r>
              <a:rPr lang="en-US" sz="1200" dirty="0">
                <a:solidFill>
                  <a:srgbClr val="8B898A"/>
                </a:solidFill>
                <a:latin typeface="Euclid Flex Light" panose="020B0304000000000000" pitchFamily="34" charset="77"/>
              </a:rPr>
              <a:t> event spaces are the new way to </a:t>
            </a:r>
            <a:br>
              <a:rPr lang="en-US" sz="1200" dirty="0">
                <a:solidFill>
                  <a:srgbClr val="8B898A"/>
                </a:solidFill>
                <a:latin typeface="Euclid Flex Light" panose="020B0304000000000000" pitchFamily="34" charset="77"/>
              </a:rPr>
            </a:br>
            <a:r>
              <a:rPr lang="en-US" sz="1200" dirty="0">
                <a:solidFill>
                  <a:srgbClr val="8B898A"/>
                </a:solidFill>
                <a:latin typeface="Euclid Flex Light" panose="020B0304000000000000" pitchFamily="34" charset="77"/>
              </a:rPr>
              <a:t>get married in Memphis.</a:t>
            </a:r>
          </a:p>
        </p:txBody>
      </p:sp>
      <p:sp>
        <p:nvSpPr>
          <p:cNvPr id="8" name="TextBox 7">
            <a:extLst>
              <a:ext uri="{FF2B5EF4-FFF2-40B4-BE49-F238E27FC236}">
                <a16:creationId xmlns:a16="http://schemas.microsoft.com/office/drawing/2014/main" id="{1DFB1AD8-4E89-894F-982E-04533E0AA9A4}"/>
              </a:ext>
            </a:extLst>
          </p:cNvPr>
          <p:cNvSpPr txBox="1"/>
          <p:nvPr/>
        </p:nvSpPr>
        <p:spPr>
          <a:xfrm>
            <a:off x="1653030" y="1722190"/>
            <a:ext cx="3926170" cy="1631216"/>
          </a:xfrm>
          <a:prstGeom prst="rect">
            <a:avLst/>
          </a:prstGeom>
          <a:noFill/>
        </p:spPr>
        <p:txBody>
          <a:bodyPr wrap="square" rtlCol="0">
            <a:spAutoFit/>
          </a:bodyPr>
          <a:lstStyle/>
          <a:p>
            <a:r>
              <a:rPr lang="en-US" sz="5000" dirty="0">
                <a:solidFill>
                  <a:srgbClr val="498186"/>
                </a:solidFill>
                <a:latin typeface="Euclid Flex Light" panose="020B0304000000000000" pitchFamily="34" charset="77"/>
              </a:rPr>
              <a:t>Say I Do </a:t>
            </a:r>
            <a:br>
              <a:rPr lang="en-US" sz="5000" dirty="0">
                <a:solidFill>
                  <a:srgbClr val="498186"/>
                </a:solidFill>
                <a:latin typeface="Euclid Flex Light" panose="020B0304000000000000" pitchFamily="34" charset="77"/>
              </a:rPr>
            </a:br>
            <a:r>
              <a:rPr lang="en-US" sz="5000" dirty="0">
                <a:solidFill>
                  <a:srgbClr val="498186"/>
                </a:solidFill>
                <a:latin typeface="Euclid Flex Light" panose="020B0304000000000000" pitchFamily="34" charset="77"/>
              </a:rPr>
              <a:t>at Hu.</a:t>
            </a:r>
          </a:p>
        </p:txBody>
      </p:sp>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WEDDINGS</a:t>
            </a:r>
          </a:p>
        </p:txBody>
      </p:sp>
      <p:pic>
        <p:nvPicPr>
          <p:cNvPr id="10" name="Picture 9" descr="A dining room table&#10;&#10;Description automatically generated">
            <a:extLst>
              <a:ext uri="{FF2B5EF4-FFF2-40B4-BE49-F238E27FC236}">
                <a16:creationId xmlns:a16="http://schemas.microsoft.com/office/drawing/2014/main" id="{CE6A9919-1D5E-2D4F-816D-098F92BB2ADD}"/>
              </a:ext>
            </a:extLst>
          </p:cNvPr>
          <p:cNvPicPr>
            <a:picLocks noChangeAspect="1"/>
          </p:cNvPicPr>
          <p:nvPr/>
        </p:nvPicPr>
        <p:blipFill rotWithShape="1">
          <a:blip r:embed="rId4"/>
          <a:srcRect l="26706" r="26706"/>
          <a:stretch/>
        </p:blipFill>
        <p:spPr>
          <a:xfrm>
            <a:off x="6418210" y="-45721"/>
            <a:ext cx="5760720" cy="6949440"/>
          </a:xfrm>
          <a:prstGeom prst="rect">
            <a:avLst/>
          </a:prstGeom>
        </p:spPr>
      </p:pic>
    </p:spTree>
    <p:extLst>
      <p:ext uri="{BB962C8B-B14F-4D97-AF65-F5344CB8AC3E}">
        <p14:creationId xmlns:p14="http://schemas.microsoft.com/office/powerpoint/2010/main" val="365661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2"/>
          <a:stretch>
            <a:fillRect/>
          </a:stretch>
        </p:blipFill>
        <p:spPr>
          <a:xfrm>
            <a:off x="349792" y="417095"/>
            <a:ext cx="730326" cy="398359"/>
          </a:xfrm>
          <a:prstGeom prst="rect">
            <a:avLst/>
          </a:prstGeom>
        </p:spPr>
      </p:pic>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CAPACITY CHART</a:t>
            </a:r>
          </a:p>
        </p:txBody>
      </p:sp>
      <p:graphicFrame>
        <p:nvGraphicFramePr>
          <p:cNvPr id="11" name="Table 10">
            <a:extLst>
              <a:ext uri="{FF2B5EF4-FFF2-40B4-BE49-F238E27FC236}">
                <a16:creationId xmlns:a16="http://schemas.microsoft.com/office/drawing/2014/main" id="{CCA93EF3-41D9-8349-8D8C-A24B73E7B295}"/>
              </a:ext>
            </a:extLst>
          </p:cNvPr>
          <p:cNvGraphicFramePr>
            <a:graphicFrameLocks noGrp="1"/>
          </p:cNvGraphicFramePr>
          <p:nvPr>
            <p:extLst>
              <p:ext uri="{D42A27DB-BD31-4B8C-83A1-F6EECF244321}">
                <p14:modId xmlns:p14="http://schemas.microsoft.com/office/powerpoint/2010/main" val="795408994"/>
              </p:ext>
            </p:extLst>
          </p:nvPr>
        </p:nvGraphicFramePr>
        <p:xfrm>
          <a:off x="1475431" y="1352718"/>
          <a:ext cx="9781839" cy="4152561"/>
        </p:xfrm>
        <a:graphic>
          <a:graphicData uri="http://schemas.openxmlformats.org/drawingml/2006/table">
            <a:tbl>
              <a:tblPr firstRow="1" bandRow="1">
                <a:tableStyleId>{2D5ABB26-0587-4C30-8999-92F81FD0307C}</a:tableStyleId>
              </a:tblPr>
              <a:tblGrid>
                <a:gridCol w="1152189">
                  <a:extLst>
                    <a:ext uri="{9D8B030D-6E8A-4147-A177-3AD203B41FA5}">
                      <a16:colId xmlns:a16="http://schemas.microsoft.com/office/drawing/2014/main" val="3410054216"/>
                    </a:ext>
                  </a:extLst>
                </a:gridCol>
                <a:gridCol w="1042988">
                  <a:extLst>
                    <a:ext uri="{9D8B030D-6E8A-4147-A177-3AD203B41FA5}">
                      <a16:colId xmlns:a16="http://schemas.microsoft.com/office/drawing/2014/main" val="2042009127"/>
                    </a:ext>
                  </a:extLst>
                </a:gridCol>
                <a:gridCol w="822857">
                  <a:extLst>
                    <a:ext uri="{9D8B030D-6E8A-4147-A177-3AD203B41FA5}">
                      <a16:colId xmlns:a16="http://schemas.microsoft.com/office/drawing/2014/main" val="2639523905"/>
                    </a:ext>
                  </a:extLst>
                </a:gridCol>
                <a:gridCol w="834493">
                  <a:extLst>
                    <a:ext uri="{9D8B030D-6E8A-4147-A177-3AD203B41FA5}">
                      <a16:colId xmlns:a16="http://schemas.microsoft.com/office/drawing/2014/main" val="2980318444"/>
                    </a:ext>
                  </a:extLst>
                </a:gridCol>
                <a:gridCol w="1185862">
                  <a:extLst>
                    <a:ext uri="{9D8B030D-6E8A-4147-A177-3AD203B41FA5}">
                      <a16:colId xmlns:a16="http://schemas.microsoft.com/office/drawing/2014/main" val="3250526145"/>
                    </a:ext>
                  </a:extLst>
                </a:gridCol>
                <a:gridCol w="1028700">
                  <a:extLst>
                    <a:ext uri="{9D8B030D-6E8A-4147-A177-3AD203B41FA5}">
                      <a16:colId xmlns:a16="http://schemas.microsoft.com/office/drawing/2014/main" val="3505248569"/>
                    </a:ext>
                  </a:extLst>
                </a:gridCol>
                <a:gridCol w="1000125">
                  <a:extLst>
                    <a:ext uri="{9D8B030D-6E8A-4147-A177-3AD203B41FA5}">
                      <a16:colId xmlns:a16="http://schemas.microsoft.com/office/drawing/2014/main" val="2632130109"/>
                    </a:ext>
                  </a:extLst>
                </a:gridCol>
                <a:gridCol w="871538">
                  <a:extLst>
                    <a:ext uri="{9D8B030D-6E8A-4147-A177-3AD203B41FA5}">
                      <a16:colId xmlns:a16="http://schemas.microsoft.com/office/drawing/2014/main" val="1490807861"/>
                    </a:ext>
                  </a:extLst>
                </a:gridCol>
                <a:gridCol w="957262">
                  <a:extLst>
                    <a:ext uri="{9D8B030D-6E8A-4147-A177-3AD203B41FA5}">
                      <a16:colId xmlns:a16="http://schemas.microsoft.com/office/drawing/2014/main" val="441968079"/>
                    </a:ext>
                  </a:extLst>
                </a:gridCol>
                <a:gridCol w="885825">
                  <a:extLst>
                    <a:ext uri="{9D8B030D-6E8A-4147-A177-3AD203B41FA5}">
                      <a16:colId xmlns:a16="http://schemas.microsoft.com/office/drawing/2014/main" val="3367855686"/>
                    </a:ext>
                  </a:extLst>
                </a:gridCol>
              </a:tblGrid>
              <a:tr h="635690">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ROOM</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Dimensions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Sq. Ft.</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Theater</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Conference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Reception</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Classroom</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U Shape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Rounds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tc>
                  <a:txBody>
                    <a:bodyPr/>
                    <a:lstStyle/>
                    <a:p>
                      <a:pPr algn="ctr"/>
                      <a:r>
                        <a:rPr lang="en-US" sz="1200" b="1" i="0" dirty="0">
                          <a:solidFill>
                            <a:schemeClr val="bg1"/>
                          </a:solidFill>
                          <a:latin typeface="Euclid Flex" panose="020B0504000000000000" pitchFamily="34" charset="77"/>
                          <a:cs typeface="Futura Medium" panose="020B0602020204020303" pitchFamily="34" charset="-79"/>
                        </a:rPr>
                        <a:t>Hollow Square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898A"/>
                    </a:solidFill>
                  </a:tcPr>
                </a:tc>
                <a:extLst>
                  <a:ext uri="{0D108BD9-81ED-4DB2-BD59-A6C34878D82A}">
                    <a16:rowId xmlns:a16="http://schemas.microsoft.com/office/drawing/2014/main" val="1682804790"/>
                  </a:ext>
                </a:extLst>
              </a:tr>
              <a:tr h="570432">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Ballroom</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36 x 57</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2,052</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288</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216</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315</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144</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57</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200</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66</a:t>
                      </a:r>
                    </a:p>
                  </a:txBody>
                  <a:tcPr anchor="ctr">
                    <a:lnL>
                      <a:noFill/>
                    </a:lnL>
                    <a:lnR>
                      <a:noFill/>
                    </a:lnR>
                    <a:lnT w="12700" cap="flat" cmpd="sng" algn="ctr">
                      <a:no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036186"/>
                  </a:ext>
                </a:extLst>
              </a:tr>
              <a:tr h="537750">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Ballroom East</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140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90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150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72</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33</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96</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42</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4027700241"/>
                  </a:ext>
                </a:extLst>
              </a:tr>
              <a:tr h="582547">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Ballroom West</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140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90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150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72</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33</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96</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42</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1751083"/>
                  </a:ext>
                </a:extLst>
              </a:tr>
              <a:tr h="585674">
                <a:tc>
                  <a:txBody>
                    <a:bodyPr/>
                    <a:lstStyle/>
                    <a:p>
                      <a:pPr algn="ctr"/>
                      <a:r>
                        <a:rPr lang="en-US" sz="1200" b="0" i="0" dirty="0" err="1">
                          <a:solidFill>
                            <a:srgbClr val="8B898A"/>
                          </a:solidFill>
                          <a:latin typeface="Euclid Flex Light" panose="020B0304000000000000" pitchFamily="34" charset="77"/>
                          <a:cs typeface="Futura Medium" panose="020B0602020204020303" pitchFamily="34" charset="-79"/>
                        </a:rPr>
                        <a:t>Prefunction</a:t>
                      </a: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10 x 57 </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570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75</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1951049979"/>
                  </a:ext>
                </a:extLst>
              </a:tr>
              <a:tr h="655092">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Mezzanine Boardroom</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16 x 25</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400</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32</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15</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24</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16</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24</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18</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2126340"/>
                  </a:ext>
                </a:extLst>
              </a:tr>
              <a:tr h="585376">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Lobby Boardroom</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17 x 28</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476</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r>
                        <a:rPr lang="en-US" sz="1200" b="0" i="0" dirty="0">
                          <a:solidFill>
                            <a:srgbClr val="8B898A"/>
                          </a:solidFill>
                          <a:latin typeface="Euclid Flex Light" panose="020B0304000000000000" pitchFamily="34" charset="77"/>
                          <a:cs typeface="Futura Medium" panose="020B0602020204020303" pitchFamily="34" charset="-79"/>
                        </a:rPr>
                        <a:t>15</a:t>
                      </a: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algn="ctr"/>
                      <a:endParaRPr lang="en-US" sz="1200" b="0" i="0" dirty="0">
                        <a:solidFill>
                          <a:srgbClr val="8B898A"/>
                        </a:solidFill>
                        <a:latin typeface="Euclid Flex Light" panose="020B0304000000000000" pitchFamily="34" charset="77"/>
                        <a:cs typeface="Futura Medium" panose="020B0602020204020303" pitchFamily="34" charset="-79"/>
                      </a:endParaRPr>
                    </a:p>
                  </a:txBody>
                  <a:tcPr anchor="ctr">
                    <a:lnL>
                      <a:noFill/>
                    </a:lnL>
                    <a:lnR>
                      <a:noFill/>
                    </a:lnR>
                    <a:lnT w="12700" cap="flat" cmpd="sng" algn="ctr">
                      <a:solidFill>
                        <a:srgbClr val="8B898A"/>
                      </a:solidFill>
                      <a:prstDash val="solid"/>
                      <a:round/>
                      <a:headEnd type="none" w="med" len="med"/>
                      <a:tailEnd type="none" w="med" len="med"/>
                    </a:lnT>
                    <a:lnB w="12700" cap="flat" cmpd="sng" algn="ctr">
                      <a:solidFill>
                        <a:srgbClr val="8B898A"/>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286502083"/>
                  </a:ext>
                </a:extLst>
              </a:tr>
            </a:tbl>
          </a:graphicData>
        </a:graphic>
      </p:graphicFrame>
    </p:spTree>
    <p:extLst>
      <p:ext uri="{BB962C8B-B14F-4D97-AF65-F5344CB8AC3E}">
        <p14:creationId xmlns:p14="http://schemas.microsoft.com/office/powerpoint/2010/main" val="244534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C546663B-4CB2-624E-969E-7294500E04F3}"/>
              </a:ext>
            </a:extLst>
          </p:cNvPr>
          <p:cNvPicPr>
            <a:picLocks noChangeAspect="1"/>
          </p:cNvPicPr>
          <p:nvPr/>
        </p:nvPicPr>
        <p:blipFill>
          <a:blip r:embed="rId2"/>
          <a:stretch>
            <a:fillRect/>
          </a:stretch>
        </p:blipFill>
        <p:spPr>
          <a:xfrm>
            <a:off x="349792" y="417095"/>
            <a:ext cx="730326" cy="398359"/>
          </a:xfrm>
          <a:prstGeom prst="rect">
            <a:avLst/>
          </a:prstGeom>
        </p:spPr>
      </p:pic>
      <p:sp>
        <p:nvSpPr>
          <p:cNvPr id="9" name="TextBox 8">
            <a:extLst>
              <a:ext uri="{FF2B5EF4-FFF2-40B4-BE49-F238E27FC236}">
                <a16:creationId xmlns:a16="http://schemas.microsoft.com/office/drawing/2014/main" id="{E0B4905A-0C47-B24B-981B-6382CB0C22B0}"/>
              </a:ext>
            </a:extLst>
          </p:cNvPr>
          <p:cNvSpPr txBox="1"/>
          <p:nvPr/>
        </p:nvSpPr>
        <p:spPr>
          <a:xfrm rot="5400000">
            <a:off x="-2883750" y="3290500"/>
            <a:ext cx="6858000" cy="276999"/>
          </a:xfrm>
          <a:prstGeom prst="rect">
            <a:avLst/>
          </a:prstGeom>
          <a:noFill/>
        </p:spPr>
        <p:txBody>
          <a:bodyPr wrap="square" rtlCol="0">
            <a:spAutoFit/>
          </a:bodyPr>
          <a:lstStyle/>
          <a:p>
            <a:pPr algn="ctr"/>
            <a:r>
              <a:rPr lang="en-US" sz="1200" dirty="0">
                <a:solidFill>
                  <a:srgbClr val="8B898A"/>
                </a:solidFill>
                <a:latin typeface="Euclid Flex Medium" panose="020B0504000000000000" pitchFamily="34" charset="77"/>
              </a:rPr>
              <a:t>FLOOR PLAN</a:t>
            </a:r>
          </a:p>
        </p:txBody>
      </p:sp>
      <p:pic>
        <p:nvPicPr>
          <p:cNvPr id="3" name="Picture 2" descr="Diagram&#10;&#10;Description automatically generated">
            <a:extLst>
              <a:ext uri="{FF2B5EF4-FFF2-40B4-BE49-F238E27FC236}">
                <a16:creationId xmlns:a16="http://schemas.microsoft.com/office/drawing/2014/main" id="{35B7ABEC-C9AE-EF46-898F-589ED3E160A2}"/>
              </a:ext>
            </a:extLst>
          </p:cNvPr>
          <p:cNvPicPr>
            <a:picLocks noChangeAspect="1"/>
          </p:cNvPicPr>
          <p:nvPr/>
        </p:nvPicPr>
        <p:blipFill rotWithShape="1">
          <a:blip r:embed="rId3"/>
          <a:srcRect l="15501" t="1622" r="6501" b="-1622"/>
          <a:stretch/>
        </p:blipFill>
        <p:spPr>
          <a:xfrm>
            <a:off x="1565448" y="815454"/>
            <a:ext cx="9972626" cy="5912892"/>
          </a:xfrm>
          <a:prstGeom prst="rect">
            <a:avLst/>
          </a:prstGeom>
        </p:spPr>
      </p:pic>
    </p:spTree>
    <p:extLst>
      <p:ext uri="{BB962C8B-B14F-4D97-AF65-F5344CB8AC3E}">
        <p14:creationId xmlns:p14="http://schemas.microsoft.com/office/powerpoint/2010/main" val="3713320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6949</TotalTime>
  <Words>738</Words>
  <Application>Microsoft Office PowerPoint</Application>
  <PresentationFormat>Widescreen</PresentationFormat>
  <Paragraphs>174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Euclid Flex</vt:lpstr>
      <vt:lpstr>Euclid Flex Light</vt:lpstr>
      <vt:lpstr>Euclid Flex Medium</vt:lpstr>
      <vt:lpstr>PF DinText Pro</vt:lpstr>
      <vt:lpstr>Roboto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eric michael</cp:lastModifiedBy>
  <cp:revision>179</cp:revision>
  <dcterms:created xsi:type="dcterms:W3CDTF">2016-05-17T02:28:19Z</dcterms:created>
  <dcterms:modified xsi:type="dcterms:W3CDTF">2022-01-25T19:23:31Z</dcterms:modified>
</cp:coreProperties>
</file>